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5"/>
  </p:sldMasterIdLst>
  <p:notesMasterIdLst>
    <p:notesMasterId r:id="rId21"/>
  </p:notesMasterIdLst>
  <p:sldIdLst>
    <p:sldId id="256" r:id="rId6"/>
    <p:sldId id="257" r:id="rId7"/>
    <p:sldId id="260" r:id="rId8"/>
    <p:sldId id="282" r:id="rId9"/>
    <p:sldId id="278" r:id="rId10"/>
    <p:sldId id="279" r:id="rId11"/>
    <p:sldId id="270" r:id="rId12"/>
    <p:sldId id="281" r:id="rId13"/>
    <p:sldId id="272" r:id="rId14"/>
    <p:sldId id="275" r:id="rId15"/>
    <p:sldId id="274" r:id="rId16"/>
    <p:sldId id="268" r:id="rId17"/>
    <p:sldId id="269" r:id="rId18"/>
    <p:sldId id="273" r:id="rId19"/>
    <p:sldId id="267" r:id="rId20"/>
  </p:sldIdLst>
  <p:sldSz cx="12192000" cy="6858000"/>
  <p:notesSz cx="7023100" cy="93091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A8C587-C1C2-5CB4-B3DE-41DC595CD7D7}" name="Camporeale, Ashley [OSC]" initials="AC" userId="S::Ashley.Camporeale@osc.nj.gov::90f10308-14e0-434d-8e67-82cef4fbcbce" providerId="AD"/>
  <p188:author id="{54BF8EAB-ADED-79E7-ACBB-CF8BE6973775}" name="Tran, Kathy [TREAS]" initials="KT" userId="S::Kathy.Tran@treas.nj.gov::4d28d3d5-8037-403a-aa66-89adb85ab22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utkowski, Emma [TREAS]" initials="RE[" lastIdx="2" clrIdx="0">
    <p:extLst>
      <p:ext uri="{19B8F6BF-5375-455C-9EA6-DF929625EA0E}">
        <p15:presenceInfo xmlns:p15="http://schemas.microsoft.com/office/powerpoint/2012/main" userId="S-1-5-21-3342024681-333314647-251681998-4913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8747" autoAdjust="0"/>
  </p:normalViewPr>
  <p:slideViewPr>
    <p:cSldViewPr snapToGrid="0">
      <p:cViewPr varScale="1">
        <p:scale>
          <a:sx n="75" d="100"/>
          <a:sy n="75" d="100"/>
        </p:scale>
        <p:origin x="931" y="53"/>
      </p:cViewPr>
      <p:guideLst/>
    </p:cSldViewPr>
  </p:slid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8275" y="0"/>
            <a:ext cx="3043238" cy="466725"/>
          </a:xfrm>
          <a:prstGeom prst="rect">
            <a:avLst/>
          </a:prstGeom>
        </p:spPr>
        <p:txBody>
          <a:bodyPr vert="horz" lIns="91440" tIns="45720" rIns="91440" bIns="45720" rtlCol="0"/>
          <a:lstStyle>
            <a:lvl1pPr algn="r">
              <a:defRPr sz="1200"/>
            </a:lvl1pPr>
          </a:lstStyle>
          <a:p>
            <a:fld id="{B6B2DD1F-ACD7-460D-A796-4A9B177A0591}" type="datetimeFigureOut">
              <a:rPr lang="en-US" smtClean="0"/>
              <a:t>6/18/2026</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9925"/>
            <a:ext cx="5619750" cy="3665538"/>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85918319-45D7-4D26-8ECF-81BA06992FCF}" type="slidenum">
              <a:rPr lang="en-US" smtClean="0"/>
              <a:t>‹#›</a:t>
            </a:fld>
            <a:endParaRPr lang="en-US"/>
          </a:p>
        </p:txBody>
      </p:sp>
    </p:spTree>
    <p:extLst>
      <p:ext uri="{BB962C8B-B14F-4D97-AF65-F5344CB8AC3E}">
        <p14:creationId xmlns:p14="http://schemas.microsoft.com/office/powerpoint/2010/main" val="74627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85918319-45D7-4D26-8ECF-81BA06992FCF}" type="slidenum">
              <a:rPr lang="en-US" smtClean="0"/>
              <a:t>1</a:t>
            </a:fld>
            <a:endParaRPr lang="en-US"/>
          </a:p>
        </p:txBody>
      </p:sp>
    </p:spTree>
    <p:extLst>
      <p:ext uri="{BB962C8B-B14F-4D97-AF65-F5344CB8AC3E}">
        <p14:creationId xmlns:p14="http://schemas.microsoft.com/office/powerpoint/2010/main" val="40283552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11</a:t>
            </a:fld>
            <a:endParaRPr lang="en-US"/>
          </a:p>
        </p:txBody>
      </p:sp>
    </p:spTree>
    <p:extLst>
      <p:ext uri="{BB962C8B-B14F-4D97-AF65-F5344CB8AC3E}">
        <p14:creationId xmlns:p14="http://schemas.microsoft.com/office/powerpoint/2010/main" val="184530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12</a:t>
            </a:fld>
            <a:endParaRPr lang="en-US"/>
          </a:p>
        </p:txBody>
      </p:sp>
    </p:spTree>
    <p:extLst>
      <p:ext uri="{BB962C8B-B14F-4D97-AF65-F5344CB8AC3E}">
        <p14:creationId xmlns:p14="http://schemas.microsoft.com/office/powerpoint/2010/main" val="26349150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13</a:t>
            </a:fld>
            <a:endParaRPr lang="en-US"/>
          </a:p>
        </p:txBody>
      </p:sp>
    </p:spTree>
    <p:extLst>
      <p:ext uri="{BB962C8B-B14F-4D97-AF65-F5344CB8AC3E}">
        <p14:creationId xmlns:p14="http://schemas.microsoft.com/office/powerpoint/2010/main" val="1995409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14</a:t>
            </a:fld>
            <a:endParaRPr lang="en-US"/>
          </a:p>
        </p:txBody>
      </p:sp>
    </p:spTree>
    <p:extLst>
      <p:ext uri="{BB962C8B-B14F-4D97-AF65-F5344CB8AC3E}">
        <p14:creationId xmlns:p14="http://schemas.microsoft.com/office/powerpoint/2010/main" val="3309116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15</a:t>
            </a:fld>
            <a:endParaRPr lang="en-US"/>
          </a:p>
        </p:txBody>
      </p:sp>
    </p:spTree>
    <p:extLst>
      <p:ext uri="{BB962C8B-B14F-4D97-AF65-F5344CB8AC3E}">
        <p14:creationId xmlns:p14="http://schemas.microsoft.com/office/powerpoint/2010/main" val="1265082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2</a:t>
            </a:fld>
            <a:endParaRPr lang="en-US"/>
          </a:p>
        </p:txBody>
      </p:sp>
    </p:spTree>
    <p:extLst>
      <p:ext uri="{BB962C8B-B14F-4D97-AF65-F5344CB8AC3E}">
        <p14:creationId xmlns:p14="http://schemas.microsoft.com/office/powerpoint/2010/main" val="2952577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3</a:t>
            </a:fld>
            <a:endParaRPr lang="en-US"/>
          </a:p>
        </p:txBody>
      </p:sp>
    </p:spTree>
    <p:extLst>
      <p:ext uri="{BB962C8B-B14F-4D97-AF65-F5344CB8AC3E}">
        <p14:creationId xmlns:p14="http://schemas.microsoft.com/office/powerpoint/2010/main" val="958812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4</a:t>
            </a:fld>
            <a:endParaRPr lang="en-US"/>
          </a:p>
        </p:txBody>
      </p:sp>
    </p:spTree>
    <p:extLst>
      <p:ext uri="{BB962C8B-B14F-4D97-AF65-F5344CB8AC3E}">
        <p14:creationId xmlns:p14="http://schemas.microsoft.com/office/powerpoint/2010/main" val="3127245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5</a:t>
            </a:fld>
            <a:endParaRPr lang="en-US"/>
          </a:p>
        </p:txBody>
      </p:sp>
    </p:spTree>
    <p:extLst>
      <p:ext uri="{BB962C8B-B14F-4D97-AF65-F5344CB8AC3E}">
        <p14:creationId xmlns:p14="http://schemas.microsoft.com/office/powerpoint/2010/main" val="3259841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6</a:t>
            </a:fld>
            <a:endParaRPr lang="en-US"/>
          </a:p>
        </p:txBody>
      </p:sp>
    </p:spTree>
    <p:extLst>
      <p:ext uri="{BB962C8B-B14F-4D97-AF65-F5344CB8AC3E}">
        <p14:creationId xmlns:p14="http://schemas.microsoft.com/office/powerpoint/2010/main" val="4287480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7</a:t>
            </a:fld>
            <a:endParaRPr lang="en-US"/>
          </a:p>
        </p:txBody>
      </p:sp>
    </p:spTree>
    <p:extLst>
      <p:ext uri="{BB962C8B-B14F-4D97-AF65-F5344CB8AC3E}">
        <p14:creationId xmlns:p14="http://schemas.microsoft.com/office/powerpoint/2010/main" val="3101787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9</a:t>
            </a:fld>
            <a:endParaRPr lang="en-US"/>
          </a:p>
        </p:txBody>
      </p:sp>
    </p:spTree>
    <p:extLst>
      <p:ext uri="{BB962C8B-B14F-4D97-AF65-F5344CB8AC3E}">
        <p14:creationId xmlns:p14="http://schemas.microsoft.com/office/powerpoint/2010/main" val="1854815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918319-45D7-4D26-8ECF-81BA06992FCF}" type="slidenum">
              <a:rPr lang="en-US" smtClean="0"/>
              <a:t>10</a:t>
            </a:fld>
            <a:endParaRPr lang="en-US"/>
          </a:p>
        </p:txBody>
      </p:sp>
    </p:spTree>
    <p:extLst>
      <p:ext uri="{BB962C8B-B14F-4D97-AF65-F5344CB8AC3E}">
        <p14:creationId xmlns:p14="http://schemas.microsoft.com/office/powerpoint/2010/main" val="2788598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6/18/2026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6/18/2026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6/18/2026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6/18/2026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6/18/2026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6/18/2026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6/18/2026</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nj.gov/treasury/purchas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tmp"/></Relationships>
</file>

<file path=ppt/slides/_rels/slide13.xml.rels><?xml version="1.0" encoding="UTF-8" standalone="yes"?>
<Relationships xmlns="http://schemas.openxmlformats.org/package/2006/relationships"><Relationship Id="rId3" Type="http://schemas.openxmlformats.org/officeDocument/2006/relationships/hyperlink" Target="https://www.nj.gov/treasury/purchase/forms.s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tmp"/></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state.nj.us/treasury/purchase/vendor.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400" dirty="0"/>
              <a:t>Optional Pre-Quote Conference</a:t>
            </a:r>
            <a:br>
              <a:rPr lang="en-US" sz="5400" dirty="0"/>
            </a:br>
            <a:r>
              <a:rPr lang="en-US" sz="4400" dirty="0"/>
              <a:t>T3009 - BPU Clean Energy Program Administration and Management Services</a:t>
            </a:r>
            <a:br>
              <a:rPr lang="en-US" sz="5400" dirty="0"/>
            </a:br>
            <a:r>
              <a:rPr lang="en-US" sz="5400" dirty="0"/>
              <a:t>26DPP01204</a:t>
            </a:r>
          </a:p>
        </p:txBody>
      </p:sp>
      <p:sp>
        <p:nvSpPr>
          <p:cNvPr id="3" name="Subtitle 2"/>
          <p:cNvSpPr>
            <a:spLocks noGrp="1"/>
          </p:cNvSpPr>
          <p:nvPr>
            <p:ph type="subTitle" idx="1"/>
          </p:nvPr>
        </p:nvSpPr>
        <p:spPr>
          <a:xfrm>
            <a:off x="1154955" y="4777380"/>
            <a:ext cx="8825658" cy="1279388"/>
          </a:xfrm>
        </p:spPr>
        <p:txBody>
          <a:bodyPr>
            <a:normAutofit/>
          </a:bodyPr>
          <a:lstStyle/>
          <a:p>
            <a:r>
              <a:rPr lang="en-US" sz="2800" dirty="0"/>
              <a:t>Q&amp;a due by 2PM July 21, 2026</a:t>
            </a:r>
          </a:p>
          <a:p>
            <a:r>
              <a:rPr lang="en-US" sz="2800" dirty="0"/>
              <a:t>Quotes due by 2PM August 11, 2026</a:t>
            </a:r>
          </a:p>
        </p:txBody>
      </p:sp>
    </p:spTree>
    <p:extLst>
      <p:ext uri="{BB962C8B-B14F-4D97-AF65-F5344CB8AC3E}">
        <p14:creationId xmlns:p14="http://schemas.microsoft.com/office/powerpoint/2010/main" val="424169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HELPFUL TIPS &amp; REMINDERS</a:t>
            </a:r>
          </a:p>
        </p:txBody>
      </p:sp>
      <p:sp>
        <p:nvSpPr>
          <p:cNvPr id="3" name="Content Placeholder 2"/>
          <p:cNvSpPr>
            <a:spLocks noGrp="1"/>
          </p:cNvSpPr>
          <p:nvPr>
            <p:ph idx="1"/>
          </p:nvPr>
        </p:nvSpPr>
        <p:spPr>
          <a:xfrm>
            <a:off x="1103312" y="1340023"/>
            <a:ext cx="8946541" cy="4620985"/>
          </a:xfrm>
        </p:spPr>
        <p:txBody>
          <a:bodyPr>
            <a:normAutofit fontScale="92500" lnSpcReduction="20000"/>
          </a:bodyPr>
          <a:lstStyle/>
          <a:p>
            <a:pPr lvl="1"/>
            <a:endParaRPr lang="en-US" dirty="0"/>
          </a:p>
          <a:p>
            <a:pPr lvl="1"/>
            <a:r>
              <a:rPr lang="en-US" dirty="0"/>
              <a:t>Review Bid Solicitation in its entirety and submit any questions prior to the deadline including exceptions to the SSTC. Updated documents will be posted in NJSTART and should be reviewed as posted.</a:t>
            </a:r>
          </a:p>
          <a:p>
            <a:pPr lvl="1"/>
            <a:endParaRPr lang="en-US" dirty="0"/>
          </a:p>
          <a:p>
            <a:pPr lvl="1"/>
            <a:r>
              <a:rPr lang="en-US" dirty="0"/>
              <a:t>Submit Quotes on time addressing all mandatory requirements (designated by “shall”) including forms. Quotes missing mandatory requirements may be deemed non-responsive.  Not submitting requested information (“should”) may impact the technical evaluation score.</a:t>
            </a:r>
          </a:p>
          <a:p>
            <a:pPr lvl="1"/>
            <a:endParaRPr lang="en-US" dirty="0">
              <a:solidFill>
                <a:srgbClr val="FF0000"/>
              </a:solidFill>
            </a:endParaRPr>
          </a:p>
          <a:p>
            <a:pPr lvl="1"/>
            <a:r>
              <a:rPr lang="en-US" dirty="0"/>
              <a:t>Be advised that this is NOT a Waiver or Delegated Purchasing Authority (“DPA”) procurement. The Quote may not be emailed, faxed, or hand-delivered.  The Quote may only be submitted through NJSTART.</a:t>
            </a:r>
          </a:p>
          <a:p>
            <a:pPr marL="457200" lvl="1" indent="0">
              <a:buNone/>
            </a:pPr>
            <a:endParaRPr lang="en-US" dirty="0"/>
          </a:p>
          <a:p>
            <a:pPr lvl="1"/>
            <a:r>
              <a:rPr lang="en-US" dirty="0"/>
              <a:t>Do not select “No Bid” on the NJSTART “General Tab” unless you are not intending to submit a bid. Your bid will not appear in the Bid Tab if this option is selected.</a:t>
            </a:r>
          </a:p>
          <a:p>
            <a:pPr marL="457200" lvl="1" indent="0">
              <a:buNone/>
            </a:pPr>
            <a:endParaRPr lang="en-US" dirty="0"/>
          </a:p>
        </p:txBody>
      </p:sp>
    </p:spTree>
    <p:extLst>
      <p:ext uri="{BB962C8B-B14F-4D97-AF65-F5344CB8AC3E}">
        <p14:creationId xmlns:p14="http://schemas.microsoft.com/office/powerpoint/2010/main" val="1640472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HELPFUL TIPS</a:t>
            </a:r>
          </a:p>
        </p:txBody>
      </p:sp>
      <p:sp>
        <p:nvSpPr>
          <p:cNvPr id="3" name="Content Placeholder 2"/>
          <p:cNvSpPr>
            <a:spLocks noGrp="1"/>
          </p:cNvSpPr>
          <p:nvPr>
            <p:ph idx="1"/>
          </p:nvPr>
        </p:nvSpPr>
        <p:spPr>
          <a:xfrm>
            <a:off x="1103312" y="1698172"/>
            <a:ext cx="9330645" cy="4778828"/>
          </a:xfrm>
        </p:spPr>
        <p:txBody>
          <a:bodyPr>
            <a:normAutofit fontScale="70000" lnSpcReduction="20000"/>
          </a:bodyPr>
          <a:lstStyle/>
          <a:p>
            <a:r>
              <a:rPr lang="en-US" sz="2900" dirty="0"/>
              <a:t>Examples of additional language the may deem a quote non-responsive:</a:t>
            </a:r>
          </a:p>
          <a:p>
            <a:pPr lvl="1"/>
            <a:r>
              <a:rPr lang="en-US" sz="2600" dirty="0"/>
              <a:t>Vendor accepts all terms and conditions of this Bid Solicitation with the following additional language: Section X - Agree, as it applies to changes that impact administrative fees as outlined in this provision, provided that Vendor reserves the right to modify Contracted Terms based on changes by the State.</a:t>
            </a:r>
          </a:p>
          <a:p>
            <a:pPr lvl="1"/>
            <a:r>
              <a:rPr lang="en-US" sz="2600" dirty="0"/>
              <a:t>Vendor’s Quote is only valid for </a:t>
            </a:r>
            <a:r>
              <a:rPr lang="en-US" sz="2600" dirty="0">
                <a:solidFill>
                  <a:srgbClr val="FFFF00"/>
                </a:solidFill>
              </a:rPr>
              <a:t>XX</a:t>
            </a:r>
            <a:r>
              <a:rPr lang="en-US" sz="2600" dirty="0"/>
              <a:t> days.</a:t>
            </a:r>
          </a:p>
          <a:p>
            <a:pPr lvl="1"/>
            <a:r>
              <a:rPr lang="en-US" sz="2600" dirty="0"/>
              <a:t>Vendor reserves the right to charge additional fees for services that require extensive time and effort.</a:t>
            </a:r>
          </a:p>
          <a:p>
            <a:pPr lvl="1"/>
            <a:r>
              <a:rPr lang="en-US" sz="2600" dirty="0"/>
              <a:t>This Quote is a nonbinding expression of interest only and is not intended to create a binding commitment on either party unless and until a definitive agreement has been executed between the parties.</a:t>
            </a:r>
          </a:p>
          <a:p>
            <a:pPr lvl="1"/>
            <a:r>
              <a:rPr lang="en-US" sz="2600" dirty="0"/>
              <a:t>This Quote may include statements regarding plans for future products and services, or future versions of existing products and services. Any such statements are provided solely for your general information and are not part of this Quote unless specifically stated in writing in this Quote.</a:t>
            </a:r>
          </a:p>
          <a:p>
            <a:pPr lvl="1"/>
            <a:endParaRPr lang="en-US" dirty="0"/>
          </a:p>
        </p:txBody>
      </p:sp>
    </p:spTree>
    <p:extLst>
      <p:ext uri="{BB962C8B-B14F-4D97-AF65-F5344CB8AC3E}">
        <p14:creationId xmlns:p14="http://schemas.microsoft.com/office/powerpoint/2010/main" val="1306346831"/>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NJ Division of Purchase and Property - Internet Explorer">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46112" y="452718"/>
            <a:ext cx="10343164" cy="5795682"/>
          </a:xfrm>
        </p:spPr>
      </p:pic>
    </p:spTree>
    <p:extLst>
      <p:ext uri="{BB962C8B-B14F-4D97-AF65-F5344CB8AC3E}">
        <p14:creationId xmlns:p14="http://schemas.microsoft.com/office/powerpoint/2010/main" val="38815442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NJ Division of Purchase and Property - Ethics - Internet Explorer">
            <a:hlinkClick r:id="rId3"/>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646112" y="452718"/>
            <a:ext cx="10450256" cy="5795682"/>
          </a:xfrm>
        </p:spPr>
      </p:pic>
    </p:spTree>
    <p:extLst>
      <p:ext uri="{BB962C8B-B14F-4D97-AF65-F5344CB8AC3E}">
        <p14:creationId xmlns:p14="http://schemas.microsoft.com/office/powerpoint/2010/main" val="2870850160"/>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stretch>
            <a:fillRect/>
          </a:stretch>
        </p:blipFill>
        <p:spPr>
          <a:xfrm>
            <a:off x="540327" y="452718"/>
            <a:ext cx="10623666" cy="5831704"/>
          </a:xfrm>
          <a:prstGeom prst="rect">
            <a:avLst/>
          </a:prstGeom>
        </p:spPr>
      </p:pic>
    </p:spTree>
    <p:extLst>
      <p:ext uri="{BB962C8B-B14F-4D97-AF65-F5344CB8AC3E}">
        <p14:creationId xmlns:p14="http://schemas.microsoft.com/office/powerpoint/2010/main" val="2613144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 FOR ATTENDING</a:t>
            </a:r>
          </a:p>
        </p:txBody>
      </p:sp>
      <p:sp>
        <p:nvSpPr>
          <p:cNvPr id="3" name="Content Placeholder 2"/>
          <p:cNvSpPr>
            <a:spLocks noGrp="1"/>
          </p:cNvSpPr>
          <p:nvPr>
            <p:ph idx="1"/>
          </p:nvPr>
        </p:nvSpPr>
        <p:spPr/>
        <p:txBody>
          <a:bodyPr/>
          <a:lstStyle/>
          <a:p>
            <a:endParaRPr lang="en-US" dirty="0"/>
          </a:p>
          <a:p>
            <a:endParaRPr lang="en-US" dirty="0"/>
          </a:p>
          <a:p>
            <a:endParaRPr lang="en-US" dirty="0"/>
          </a:p>
        </p:txBody>
      </p:sp>
      <p:sp>
        <p:nvSpPr>
          <p:cNvPr id="4" name="Rectangle 3"/>
          <p:cNvSpPr/>
          <p:nvPr/>
        </p:nvSpPr>
        <p:spPr>
          <a:xfrm>
            <a:off x="353085" y="3105835"/>
            <a:ext cx="11307778" cy="1938992"/>
          </a:xfrm>
          <a:prstGeom prst="rect">
            <a:avLst/>
          </a:prstGeom>
        </p:spPr>
        <p:txBody>
          <a:bodyPr wrap="square">
            <a:spAutoFit/>
          </a:bodyPr>
          <a:lstStyle/>
          <a:p>
            <a:r>
              <a:rPr lang="en-US" sz="4000" dirty="0"/>
              <a:t>Questions due by 2pm July 21, 2026</a:t>
            </a:r>
          </a:p>
          <a:p>
            <a:endParaRPr lang="en-US" sz="4000" dirty="0"/>
          </a:p>
          <a:p>
            <a:r>
              <a:rPr lang="en-US" sz="4000" dirty="0"/>
              <a:t>Quotes due by 2pm August 11, 2026</a:t>
            </a:r>
          </a:p>
        </p:txBody>
      </p:sp>
    </p:spTree>
    <p:extLst>
      <p:ext uri="{BB962C8B-B14F-4D97-AF65-F5344CB8AC3E}">
        <p14:creationId xmlns:p14="http://schemas.microsoft.com/office/powerpoint/2010/main" val="4238527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WELCOME &amp; INTRODUCTIONS</a:t>
            </a:r>
            <a:br>
              <a:rPr lang="en-US" dirty="0"/>
            </a:br>
            <a:endParaRPr lang="en-US" dirty="0"/>
          </a:p>
        </p:txBody>
      </p:sp>
      <p:sp>
        <p:nvSpPr>
          <p:cNvPr id="3" name="Content Placeholder 2"/>
          <p:cNvSpPr>
            <a:spLocks noGrp="1"/>
          </p:cNvSpPr>
          <p:nvPr>
            <p:ph idx="1"/>
          </p:nvPr>
        </p:nvSpPr>
        <p:spPr>
          <a:xfrm>
            <a:off x="1327901" y="1853248"/>
            <a:ext cx="8946541" cy="4195481"/>
          </a:xfrm>
        </p:spPr>
        <p:txBody>
          <a:bodyPr>
            <a:normAutofit fontScale="85000" lnSpcReduction="20000"/>
          </a:bodyPr>
          <a:lstStyle/>
          <a:p>
            <a:r>
              <a:rPr lang="en-US" sz="2400" dirty="0"/>
              <a:t>Please sign in by entering your name, company, and email in the Microsoft Teams chat window. </a:t>
            </a:r>
          </a:p>
          <a:p>
            <a:pPr lvl="1"/>
            <a:r>
              <a:rPr lang="en-US" sz="2400" dirty="0"/>
              <a:t>A list of attendees and these slides will be posted to NJSTART. </a:t>
            </a:r>
          </a:p>
          <a:p>
            <a:r>
              <a:rPr lang="en-US" sz="2400" dirty="0"/>
              <a:t>Please note this conference is being recorded. </a:t>
            </a:r>
          </a:p>
          <a:p>
            <a:r>
              <a:rPr lang="en-US" sz="2400" dirty="0"/>
              <a:t>Please identify yourself and the firm you represent prior to asking a question.</a:t>
            </a:r>
          </a:p>
          <a:p>
            <a:pPr lvl="0"/>
            <a:r>
              <a:rPr lang="en-US" sz="2400" dirty="0"/>
              <a:t>Please make sure you are registered in NJSTART, and that your contact information remains current.  </a:t>
            </a:r>
          </a:p>
          <a:p>
            <a:pPr lvl="1"/>
            <a:r>
              <a:rPr lang="en-US" sz="2400" dirty="0"/>
              <a:t>NJSTART Vendor email support: </a:t>
            </a:r>
            <a:r>
              <a:rPr lang="en-US" sz="2400" b="1" dirty="0"/>
              <a:t>njstart@treas.nj.gov</a:t>
            </a:r>
            <a:br>
              <a:rPr lang="en-US" sz="2400" dirty="0"/>
            </a:br>
            <a:r>
              <a:rPr lang="en-US" sz="2400" dirty="0"/>
              <a:t>NJSTART Vendor phone support – (609) 341-3500 Staffed Monday to Friday 8:30 a.m. to 4:30 p.m.</a:t>
            </a:r>
          </a:p>
          <a:p>
            <a:pPr lvl="1"/>
            <a:r>
              <a:rPr lang="en-US" sz="2400" dirty="0">
                <a:hlinkClick r:id="rId3"/>
              </a:rPr>
              <a:t>https://www.state.nj.us/treasury/purchase/vendor.shtml</a:t>
            </a:r>
            <a:endParaRPr lang="en-US" sz="2400" dirty="0"/>
          </a:p>
          <a:p>
            <a:pPr marL="457200" lvl="1" indent="0">
              <a:buNone/>
            </a:pPr>
            <a:r>
              <a:rPr lang="en-US" dirty="0"/>
              <a:t>  </a:t>
            </a:r>
          </a:p>
          <a:p>
            <a:pPr marL="0" indent="0">
              <a:buNone/>
            </a:pPr>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297253668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&amp; GENERAL INFORMATION</a:t>
            </a:r>
          </a:p>
        </p:txBody>
      </p:sp>
      <p:sp>
        <p:nvSpPr>
          <p:cNvPr id="3" name="Content Placeholder 2"/>
          <p:cNvSpPr>
            <a:spLocks noGrp="1"/>
          </p:cNvSpPr>
          <p:nvPr>
            <p:ph idx="1"/>
          </p:nvPr>
        </p:nvSpPr>
        <p:spPr>
          <a:xfrm>
            <a:off x="1295817" y="1853248"/>
            <a:ext cx="8946541" cy="4195481"/>
          </a:xfrm>
        </p:spPr>
        <p:txBody>
          <a:bodyPr>
            <a:normAutofit/>
          </a:bodyPr>
          <a:lstStyle/>
          <a:p>
            <a:r>
              <a:rPr lang="en-US" dirty="0"/>
              <a:t>The purpose of this conference is to address procedural questions only regarding the Bid Solicitation and Quote submission requirements. </a:t>
            </a:r>
          </a:p>
          <a:p>
            <a:r>
              <a:rPr lang="en-US" dirty="0"/>
              <a:t>No questions relating to the Scope of Work or the services or products required in the Bid Solicitation will be addressed. Vendors should utilize the Q&amp;A Tab of the Bid Solicitation in NJSTART to submit those questions electronically.</a:t>
            </a:r>
          </a:p>
          <a:p>
            <a:r>
              <a:rPr lang="en-US" dirty="0"/>
              <a:t>This is also an opportunity for potential Vendors to partner with other potentials Vendors and/or meet small, woman-owned, minority-owned, veteran-owned, and disabled veteran-owned businesses.</a:t>
            </a:r>
          </a:p>
          <a:p>
            <a:pPr lvl="0"/>
            <a:r>
              <a:rPr lang="en-US" dirty="0"/>
              <a:t>The Bid Solicitation will be reviewed section by section with procedural questions being entertained on that basis.</a:t>
            </a:r>
          </a:p>
          <a:p>
            <a:pPr marL="0" indent="0">
              <a:buNone/>
            </a:pPr>
            <a:endParaRPr lang="en-US" dirty="0"/>
          </a:p>
        </p:txBody>
      </p:sp>
    </p:spTree>
    <p:extLst>
      <p:ext uri="{BB962C8B-B14F-4D97-AF65-F5344CB8AC3E}">
        <p14:creationId xmlns:p14="http://schemas.microsoft.com/office/powerpoint/2010/main" val="2382033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BID SOLICITATION AT A GLANCE</a:t>
            </a:r>
          </a:p>
        </p:txBody>
      </p:sp>
      <p:sp>
        <p:nvSpPr>
          <p:cNvPr id="3" name="Content Placeholder 2"/>
          <p:cNvSpPr>
            <a:spLocks noGrp="1"/>
          </p:cNvSpPr>
          <p:nvPr>
            <p:ph idx="1"/>
          </p:nvPr>
        </p:nvSpPr>
        <p:spPr/>
        <p:txBody>
          <a:bodyPr/>
          <a:lstStyle/>
          <a:p>
            <a:r>
              <a:rPr lang="en-US" dirty="0"/>
              <a:t>Cover page: Submission dates and set-aside requirements</a:t>
            </a:r>
          </a:p>
          <a:p>
            <a:r>
              <a:rPr lang="en-US" dirty="0"/>
              <a:t>Section 1: Introduction and Summary of the Bid Solicitation</a:t>
            </a:r>
          </a:p>
          <a:p>
            <a:r>
              <a:rPr lang="en-US" dirty="0"/>
              <a:t>Section 2: Pre-Quote Submission Information e-Q&amp;A, exceptions to the SSTC, Bid Amendments)</a:t>
            </a:r>
          </a:p>
          <a:p>
            <a:r>
              <a:rPr lang="en-US" dirty="0"/>
              <a:t>Section 3: Quote Submission Requirements (forms, technical response, State-Supplied Price Sheet Instructions)</a:t>
            </a:r>
          </a:p>
          <a:p>
            <a:pPr lvl="1"/>
            <a:r>
              <a:rPr lang="en-US" dirty="0"/>
              <a:t>MUST and SHALL denote submissions that have to be submitted with the Quote. </a:t>
            </a:r>
          </a:p>
        </p:txBody>
      </p:sp>
    </p:spTree>
    <p:extLst>
      <p:ext uri="{BB962C8B-B14F-4D97-AF65-F5344CB8AC3E}">
        <p14:creationId xmlns:p14="http://schemas.microsoft.com/office/powerpoint/2010/main" val="277720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BID SOLICITATION AT A GLANCE</a:t>
            </a:r>
          </a:p>
        </p:txBody>
      </p:sp>
      <p:sp>
        <p:nvSpPr>
          <p:cNvPr id="3" name="Content Placeholder 2"/>
          <p:cNvSpPr>
            <a:spLocks noGrp="1"/>
          </p:cNvSpPr>
          <p:nvPr>
            <p:ph idx="1"/>
          </p:nvPr>
        </p:nvSpPr>
        <p:spPr>
          <a:xfrm>
            <a:off x="646110" y="1351569"/>
            <a:ext cx="11180129" cy="4247853"/>
          </a:xfrm>
        </p:spPr>
        <p:txBody>
          <a:bodyPr>
            <a:normAutofit fontScale="55000" lnSpcReduction="20000"/>
          </a:bodyPr>
          <a:lstStyle/>
          <a:p>
            <a:r>
              <a:rPr lang="en-US" sz="3300" dirty="0"/>
              <a:t>Bidders </a:t>
            </a:r>
            <a:r>
              <a:rPr lang="en-US" sz="3300" b="1" dirty="0"/>
              <a:t>SHALL</a:t>
            </a:r>
            <a:r>
              <a:rPr lang="en-US" sz="3300" dirty="0"/>
              <a:t> submit (Mandatory with Quote):</a:t>
            </a:r>
          </a:p>
          <a:p>
            <a:pPr lvl="1"/>
            <a:r>
              <a:rPr lang="en-US" sz="3300" dirty="0"/>
              <a:t>Ownership Disclosure Form (Section 3.13.2)</a:t>
            </a:r>
          </a:p>
          <a:p>
            <a:pPr lvl="1"/>
            <a:r>
              <a:rPr lang="en-US" sz="3300" dirty="0"/>
              <a:t>If your firm intends to subcontract, the Subcontractor Utilization Plan (Section 3.13.8)</a:t>
            </a:r>
          </a:p>
          <a:p>
            <a:pPr lvl="1"/>
            <a:r>
              <a:rPr lang="en-US" sz="3300" dirty="0"/>
              <a:t>Technical Quote (Section 3.14)</a:t>
            </a:r>
          </a:p>
          <a:p>
            <a:pPr lvl="1"/>
            <a:r>
              <a:rPr lang="en-US" sz="3300" dirty="0"/>
              <a:t>Management Overview (Section 3.15)</a:t>
            </a:r>
          </a:p>
          <a:p>
            <a:pPr lvl="1"/>
            <a:r>
              <a:rPr lang="en-US" sz="3300" dirty="0"/>
              <a:t>Mobilization Plan (Section 3.18)</a:t>
            </a:r>
          </a:p>
          <a:p>
            <a:pPr lvl="1"/>
            <a:r>
              <a:rPr lang="en-US" sz="3300" dirty="0"/>
              <a:t>Information Management System, if it intends to utilize an alternate to the IMS (Section 3.19)</a:t>
            </a:r>
          </a:p>
          <a:p>
            <a:pPr lvl="1"/>
            <a:r>
              <a:rPr lang="en-US" sz="3300" dirty="0"/>
              <a:t>If your firm intends to provide alternate call center operations to an all in-State call center or, at minimum, a hybrid call center, the Bidder must submit a Draft Call Center Plan (Section 3.19.1)</a:t>
            </a:r>
          </a:p>
          <a:p>
            <a:pPr lvl="1"/>
            <a:r>
              <a:rPr lang="en-US" sz="3300" dirty="0"/>
              <a:t>Staffing Plan (Section 3.19.2)</a:t>
            </a:r>
          </a:p>
          <a:p>
            <a:pPr lvl="1"/>
            <a:r>
              <a:rPr lang="en-US" sz="3300" dirty="0"/>
              <a:t>State-Supplied Price Sheet (Section 3.26)</a:t>
            </a:r>
          </a:p>
          <a:p>
            <a:pPr lvl="1"/>
            <a:endParaRPr lang="en-US" sz="2400" dirty="0"/>
          </a:p>
          <a:p>
            <a:pPr lvl="1">
              <a:buClr>
                <a:schemeClr val="accent1"/>
              </a:buClr>
              <a:buFont typeface="Wingdings" panose="05000000000000000000" pitchFamily="2" charset="2"/>
              <a:buChar char="Ø"/>
            </a:pPr>
            <a:endParaRPr lang="en-US" sz="1600" dirty="0"/>
          </a:p>
          <a:p>
            <a:pPr marL="0" indent="0">
              <a:buNone/>
            </a:pPr>
            <a:endParaRPr lang="en-US" dirty="0"/>
          </a:p>
        </p:txBody>
      </p:sp>
      <p:sp>
        <p:nvSpPr>
          <p:cNvPr id="6" name="TextBox 5"/>
          <p:cNvSpPr txBox="1"/>
          <p:nvPr/>
        </p:nvSpPr>
        <p:spPr>
          <a:xfrm>
            <a:off x="8710863" y="4860758"/>
            <a:ext cx="184731" cy="369332"/>
          </a:xfrm>
          <a:prstGeom prst="rect">
            <a:avLst/>
          </a:prstGeom>
          <a:noFill/>
        </p:spPr>
        <p:txBody>
          <a:bodyPr wrap="none" rtlCol="0">
            <a:spAutoFit/>
          </a:bodyPr>
          <a:lstStyle/>
          <a:p>
            <a:endParaRPr lang="en-US" dirty="0"/>
          </a:p>
        </p:txBody>
      </p:sp>
      <p:sp>
        <p:nvSpPr>
          <p:cNvPr id="7" name="TextBox 6"/>
          <p:cNvSpPr txBox="1"/>
          <p:nvPr/>
        </p:nvSpPr>
        <p:spPr>
          <a:xfrm>
            <a:off x="9079832" y="5230090"/>
            <a:ext cx="184731" cy="369332"/>
          </a:xfrm>
          <a:prstGeom prst="rect">
            <a:avLst/>
          </a:prstGeom>
          <a:noFill/>
        </p:spPr>
        <p:txBody>
          <a:bodyPr wrap="none" rtlCol="0">
            <a:spAutoFit/>
          </a:bodyPr>
          <a:lstStyle/>
          <a:p>
            <a:endParaRPr lang="en-US" dirty="0"/>
          </a:p>
        </p:txBody>
      </p:sp>
      <p:sp>
        <p:nvSpPr>
          <p:cNvPr id="8" name="Content Placeholder 2"/>
          <p:cNvSpPr txBox="1">
            <a:spLocks/>
          </p:cNvSpPr>
          <p:nvPr/>
        </p:nvSpPr>
        <p:spPr>
          <a:xfrm>
            <a:off x="797320" y="5293128"/>
            <a:ext cx="10566531" cy="2764917"/>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US" sz="1900" dirty="0"/>
              <a:t>Bidders </a:t>
            </a:r>
            <a:r>
              <a:rPr lang="en-US" sz="1900" b="1" dirty="0"/>
              <a:t>MUST </a:t>
            </a:r>
            <a:r>
              <a:rPr lang="en-US" sz="1900" dirty="0"/>
              <a:t>submit (before Award):</a:t>
            </a:r>
          </a:p>
          <a:p>
            <a:pPr lvl="1"/>
            <a:r>
              <a:rPr lang="fr-FR" sz="1900" dirty="0"/>
              <a:t>Affirmative Action Compliance (Section 3.13.10), </a:t>
            </a:r>
            <a:r>
              <a:rPr lang="fr-FR" sz="1900" dirty="0" err="1"/>
              <a:t>including</a:t>
            </a:r>
            <a:r>
              <a:rPr lang="fr-FR" sz="1900" dirty="0"/>
              <a:t> for </a:t>
            </a:r>
            <a:r>
              <a:rPr lang="fr-FR" sz="1900" dirty="0" err="1"/>
              <a:t>any</a:t>
            </a:r>
            <a:r>
              <a:rPr lang="fr-FR" sz="1900" dirty="0"/>
              <a:t> </a:t>
            </a:r>
            <a:r>
              <a:rPr lang="fr-FR" sz="1900" dirty="0" err="1"/>
              <a:t>subcontractors</a:t>
            </a:r>
            <a:endParaRPr lang="fr-FR" sz="1900" dirty="0"/>
          </a:p>
          <a:p>
            <a:pPr lvl="1"/>
            <a:r>
              <a:rPr lang="en-US" sz="1900" dirty="0"/>
              <a:t>Business Registration (Section 3.13.13)</a:t>
            </a:r>
            <a:r>
              <a:rPr lang="fr-FR" sz="1900" dirty="0"/>
              <a:t>, </a:t>
            </a:r>
            <a:r>
              <a:rPr lang="fr-FR" sz="1900" dirty="0" err="1"/>
              <a:t>including</a:t>
            </a:r>
            <a:r>
              <a:rPr lang="fr-FR" sz="1900" dirty="0"/>
              <a:t> for </a:t>
            </a:r>
            <a:r>
              <a:rPr lang="fr-FR" sz="1900" dirty="0" err="1"/>
              <a:t>any</a:t>
            </a:r>
            <a:r>
              <a:rPr lang="fr-FR" sz="1900" dirty="0"/>
              <a:t> </a:t>
            </a:r>
            <a:r>
              <a:rPr lang="fr-FR" sz="1900" dirty="0" err="1"/>
              <a:t>subcontractors</a:t>
            </a:r>
            <a:endParaRPr lang="en-US" sz="1900" dirty="0"/>
          </a:p>
          <a:p>
            <a:pPr lvl="1">
              <a:buClr>
                <a:schemeClr val="accent1"/>
              </a:buClr>
              <a:buFont typeface="Wingdings" panose="05000000000000000000" pitchFamily="2" charset="2"/>
              <a:buChar char="Ø"/>
            </a:pPr>
            <a:endParaRPr lang="en-US" sz="1600" dirty="0"/>
          </a:p>
          <a:p>
            <a:pPr marL="0" indent="0">
              <a:buFont typeface="Wingdings 3" charset="2"/>
              <a:buNone/>
            </a:pPr>
            <a:endParaRPr lang="en-US" dirty="0"/>
          </a:p>
        </p:txBody>
      </p:sp>
    </p:spTree>
    <p:extLst>
      <p:ext uri="{BB962C8B-B14F-4D97-AF65-F5344CB8AC3E}">
        <p14:creationId xmlns:p14="http://schemas.microsoft.com/office/powerpoint/2010/main" val="1097588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154" y="260212"/>
            <a:ext cx="9404723" cy="1400530"/>
          </a:xfrm>
        </p:spPr>
        <p:txBody>
          <a:bodyPr/>
          <a:lstStyle/>
          <a:p>
            <a:r>
              <a:rPr lang="en-US" dirty="0"/>
              <a:t>BID SOLICITATION AT A GLANCE</a:t>
            </a:r>
          </a:p>
        </p:txBody>
      </p:sp>
      <p:sp>
        <p:nvSpPr>
          <p:cNvPr id="5" name="TextBox 4"/>
          <p:cNvSpPr txBox="1"/>
          <p:nvPr/>
        </p:nvSpPr>
        <p:spPr>
          <a:xfrm>
            <a:off x="630604" y="5543653"/>
            <a:ext cx="10930791" cy="2108269"/>
          </a:xfrm>
          <a:prstGeom prst="rect">
            <a:avLst/>
          </a:prstGeom>
          <a:noFill/>
        </p:spPr>
        <p:txBody>
          <a:bodyPr wrap="square" rtlCol="0">
            <a:spAutoFit/>
          </a:bodyPr>
          <a:lstStyle/>
          <a:p>
            <a:pPr marL="285750" indent="-285750">
              <a:buFont typeface="Century Gothic" panose="020B0502020202020204" pitchFamily="34" charset="0"/>
              <a:buChar char="►"/>
            </a:pPr>
            <a:r>
              <a:rPr lang="en-US" sz="1900" dirty="0"/>
              <a:t>Confidentiality/Commitment to Defend (Section 3.13.7)</a:t>
            </a:r>
          </a:p>
          <a:p>
            <a:pPr marL="742950" lvl="1" indent="-285750">
              <a:buFont typeface="Century Gothic" panose="020B0502020202020204" pitchFamily="34" charset="0"/>
              <a:buChar char="►"/>
            </a:pPr>
            <a:r>
              <a:rPr lang="en-US" sz="1900" dirty="0"/>
              <a:t>The State reserves the right to request this form after Quote submission if not originally submitted</a:t>
            </a:r>
          </a:p>
          <a:p>
            <a:pPr marL="742950" lvl="1" indent="-285750">
              <a:buFont typeface="Century Gothic" panose="020B0502020202020204" pitchFamily="34" charset="0"/>
              <a:buChar char="►"/>
            </a:pPr>
            <a:endParaRPr lang="en-US" sz="1900" dirty="0"/>
          </a:p>
          <a:p>
            <a:pPr marL="742950" lvl="1" indent="-285750">
              <a:buFont typeface="Century Gothic" panose="020B0502020202020204" pitchFamily="34" charset="0"/>
              <a:buChar char="►"/>
            </a:pPr>
            <a:endParaRPr lang="en-US" sz="1900" dirty="0"/>
          </a:p>
          <a:p>
            <a:pPr lvl="1"/>
            <a:endParaRPr lang="en-US" dirty="0"/>
          </a:p>
          <a:p>
            <a:r>
              <a:rPr lang="en-US" dirty="0"/>
              <a:t> </a:t>
            </a:r>
          </a:p>
        </p:txBody>
      </p:sp>
      <p:sp>
        <p:nvSpPr>
          <p:cNvPr id="4" name="TextBox 3"/>
          <p:cNvSpPr txBox="1"/>
          <p:nvPr/>
        </p:nvSpPr>
        <p:spPr>
          <a:xfrm>
            <a:off x="540091" y="1064853"/>
            <a:ext cx="10568763" cy="4508927"/>
          </a:xfrm>
          <a:prstGeom prst="rect">
            <a:avLst/>
          </a:prstGeom>
          <a:noFill/>
        </p:spPr>
        <p:txBody>
          <a:bodyPr wrap="square" rtlCol="0">
            <a:spAutoFit/>
          </a:bodyPr>
          <a:lstStyle/>
          <a:p>
            <a:pPr marL="285750" indent="-285750">
              <a:buFont typeface="Century Gothic" panose="020B0502020202020204" pitchFamily="34" charset="0"/>
              <a:buChar char="►"/>
            </a:pPr>
            <a:r>
              <a:rPr lang="en-US" sz="1900" dirty="0"/>
              <a:t>The Bidder </a:t>
            </a:r>
            <a:r>
              <a:rPr lang="en-US" sz="1900" b="1" dirty="0"/>
              <a:t>SHOULD </a:t>
            </a:r>
            <a:r>
              <a:rPr lang="en-US" sz="1900" dirty="0"/>
              <a:t>submit the following with its Quote. Due within seven (7) Business Days of the State’s request or the Quote will be deemed non-responsive:</a:t>
            </a:r>
          </a:p>
          <a:p>
            <a:pPr marL="742950" lvl="1" indent="-285750">
              <a:buFont typeface="Century Gothic" panose="020B0502020202020204" pitchFamily="34" charset="0"/>
              <a:buChar char="►"/>
            </a:pPr>
            <a:r>
              <a:rPr lang="en-US" sz="1900" dirty="0"/>
              <a:t>Offer and Acceptance Page (Section 3.13.1)</a:t>
            </a:r>
          </a:p>
          <a:p>
            <a:pPr marL="742950" lvl="1" indent="-285750">
              <a:buFont typeface="Century Gothic" panose="020B0502020202020204" pitchFamily="34" charset="0"/>
              <a:buChar char="►"/>
            </a:pPr>
            <a:r>
              <a:rPr lang="en-US" sz="1900" dirty="0"/>
              <a:t>Disclosure of Investment Activities in Iran (Section 3.13.3)</a:t>
            </a:r>
          </a:p>
          <a:p>
            <a:pPr marL="742950" lvl="1" indent="-285750">
              <a:buFont typeface="Century Gothic" panose="020B0502020202020204" pitchFamily="34" charset="0"/>
              <a:buChar char="►"/>
            </a:pPr>
            <a:r>
              <a:rPr lang="en-US" sz="1900" dirty="0"/>
              <a:t>Disclosure of Investigations and Other Actions Involving the Bidder Form (Section 3.13.4)</a:t>
            </a:r>
          </a:p>
          <a:p>
            <a:pPr marL="742950" lvl="1" indent="-285750">
              <a:buFont typeface="Century Gothic" panose="020B0502020202020204" pitchFamily="34" charset="0"/>
              <a:buChar char="►"/>
            </a:pPr>
            <a:r>
              <a:rPr lang="en-US" sz="1900" dirty="0"/>
              <a:t>MacBride Principles (Section 3.13.5)</a:t>
            </a:r>
          </a:p>
          <a:p>
            <a:pPr marL="742950" lvl="1" indent="-285750">
              <a:buFont typeface="Century Gothic" panose="020B0502020202020204" pitchFamily="34" charset="0"/>
              <a:buChar char="►"/>
            </a:pPr>
            <a:r>
              <a:rPr lang="en-US" sz="1900" dirty="0"/>
              <a:t>Source Disclosure (Section 13.13.6)</a:t>
            </a:r>
          </a:p>
          <a:p>
            <a:pPr marL="742950" lvl="1" indent="-285750">
              <a:buFont typeface="Century Gothic" panose="020B0502020202020204" pitchFamily="34" charset="0"/>
              <a:buChar char="►"/>
            </a:pPr>
            <a:r>
              <a:rPr lang="en-US" sz="2000" dirty="0"/>
              <a:t>Good-faith effort to hire Small Business Enterprises and/or Disabled Veterans’ Businesses (Section 3.13.8.1)</a:t>
            </a:r>
            <a:endParaRPr lang="en-US" sz="1900" dirty="0"/>
          </a:p>
          <a:p>
            <a:pPr marL="742950" lvl="1" indent="-285750">
              <a:buFont typeface="Century Gothic" panose="020B0502020202020204" pitchFamily="34" charset="0"/>
              <a:buChar char="►"/>
            </a:pPr>
            <a:r>
              <a:rPr lang="en-US" sz="1900" dirty="0"/>
              <a:t>State of New Jersey Security Due Diligence Third-Party Information Security Questionnaire (Section 3.13.12)</a:t>
            </a:r>
          </a:p>
          <a:p>
            <a:pPr marL="742950" lvl="1" indent="-285750">
              <a:buFont typeface="Century Gothic" panose="020B0502020202020204" pitchFamily="34" charset="0"/>
              <a:buChar char="►"/>
            </a:pPr>
            <a:r>
              <a:rPr lang="en-US" sz="1900" dirty="0"/>
              <a:t>Certification of Non-Involvement in Prohibited Activities in Russia or Belarus (Section 3.13.14)</a:t>
            </a:r>
          </a:p>
          <a:p>
            <a:pPr marL="742950" lvl="1" indent="-285750">
              <a:buFont typeface="Century Gothic" panose="020B0502020202020204" pitchFamily="34" charset="0"/>
              <a:buChar char="►"/>
            </a:pPr>
            <a:r>
              <a:rPr lang="en-US" sz="1900" dirty="0"/>
              <a:t>Financial Capability of the Bidder (Section 3.25)</a:t>
            </a:r>
          </a:p>
        </p:txBody>
      </p:sp>
    </p:spTree>
    <p:extLst>
      <p:ext uri="{BB962C8B-B14F-4D97-AF65-F5344CB8AC3E}">
        <p14:creationId xmlns:p14="http://schemas.microsoft.com/office/powerpoint/2010/main" val="2571464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BID SOLICITATION AT A GLANCE</a:t>
            </a:r>
          </a:p>
        </p:txBody>
      </p:sp>
      <p:sp>
        <p:nvSpPr>
          <p:cNvPr id="3" name="Content Placeholder 2"/>
          <p:cNvSpPr>
            <a:spLocks noGrp="1"/>
          </p:cNvSpPr>
          <p:nvPr>
            <p:ph idx="1"/>
          </p:nvPr>
        </p:nvSpPr>
        <p:spPr>
          <a:xfrm>
            <a:off x="1104293" y="811560"/>
            <a:ext cx="8946541" cy="4429525"/>
          </a:xfrm>
        </p:spPr>
        <p:txBody>
          <a:bodyPr>
            <a:noAutofit/>
          </a:bodyPr>
          <a:lstStyle/>
          <a:p>
            <a:pPr lvl="1"/>
            <a:endParaRPr lang="en-US" dirty="0"/>
          </a:p>
          <a:p>
            <a:r>
              <a:rPr lang="en-US" sz="2100" dirty="0"/>
              <a:t>Section 4: Scope of Work</a:t>
            </a:r>
          </a:p>
          <a:p>
            <a:r>
              <a:rPr lang="en-US" sz="2100" dirty="0"/>
              <a:t>Section 5: General Contract Terms</a:t>
            </a:r>
          </a:p>
          <a:p>
            <a:r>
              <a:rPr lang="en-US" sz="2100" dirty="0"/>
              <a:t>Section 6: Data Security Requirements</a:t>
            </a:r>
          </a:p>
          <a:p>
            <a:r>
              <a:rPr lang="en-US" sz="2100" dirty="0"/>
              <a:t>Section 7: Modifications to the State of New Jersey Standard Terms and Conditions (SSTC)</a:t>
            </a:r>
          </a:p>
          <a:p>
            <a:r>
              <a:rPr lang="en-US" sz="2100" dirty="0"/>
              <a:t>Section 8: Quote Evaluation and Award</a:t>
            </a:r>
          </a:p>
          <a:p>
            <a:r>
              <a:rPr lang="en-US" sz="2100" dirty="0"/>
              <a:t>Section 9: Glossary</a:t>
            </a:r>
          </a:p>
          <a:p>
            <a:r>
              <a:rPr lang="en-US" sz="2100" dirty="0"/>
              <a:t>Attachment 1:  State of New Jersey Combined Standard Terms and Conditions</a:t>
            </a:r>
          </a:p>
          <a:p>
            <a:r>
              <a:rPr lang="en-US" sz="2100" dirty="0"/>
              <a:t>Attachment 2:  State Procurement Forms Packet</a:t>
            </a:r>
          </a:p>
          <a:p>
            <a:r>
              <a:rPr lang="en-US" sz="2100" dirty="0"/>
              <a:t>Attachment 3: State of New Jersey Due Diligence Third-Party Information Security Questionnaire</a:t>
            </a:r>
          </a:p>
          <a:p>
            <a:r>
              <a:rPr lang="en-US" sz="2100" dirty="0"/>
              <a:t>Attachment 4 – State-Supplied Price Sheet </a:t>
            </a:r>
          </a:p>
          <a:p>
            <a:endParaRPr lang="en-US" sz="2400" dirty="0"/>
          </a:p>
          <a:p>
            <a:endParaRPr lang="en-US" sz="2400" dirty="0"/>
          </a:p>
        </p:txBody>
      </p:sp>
    </p:spTree>
    <p:extLst>
      <p:ext uri="{BB962C8B-B14F-4D97-AF65-F5344CB8AC3E}">
        <p14:creationId xmlns:p14="http://schemas.microsoft.com/office/powerpoint/2010/main" val="3686250624"/>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STATE-SUPPLIED PRICE SHEET  </a:t>
            </a:r>
          </a:p>
        </p:txBody>
      </p:sp>
      <p:sp>
        <p:nvSpPr>
          <p:cNvPr id="3" name="Content Placeholder 2"/>
          <p:cNvSpPr>
            <a:spLocks noGrp="1"/>
          </p:cNvSpPr>
          <p:nvPr>
            <p:ph idx="1"/>
          </p:nvPr>
        </p:nvSpPr>
        <p:spPr>
          <a:xfrm>
            <a:off x="875201" y="1670146"/>
            <a:ext cx="8946541" cy="4195481"/>
          </a:xfrm>
        </p:spPr>
        <p:txBody>
          <a:bodyPr>
            <a:normAutofit fontScale="92500" lnSpcReduction="10000"/>
          </a:bodyPr>
          <a:lstStyle/>
          <a:p>
            <a:r>
              <a:rPr lang="en-US" sz="1900" dirty="0"/>
              <a:t>See Section 3.26 for Price Sheet instructions</a:t>
            </a:r>
          </a:p>
          <a:p>
            <a:pPr lvl="1"/>
            <a:r>
              <a:rPr lang="en-US" sz="1900" dirty="0"/>
              <a:t>Must submit all-inclusive unit pricing for all highlighted cells</a:t>
            </a:r>
          </a:p>
          <a:p>
            <a:pPr lvl="1"/>
            <a:r>
              <a:rPr lang="en-US" sz="1900" dirty="0"/>
              <a:t>Must not submit pricing for years 1-5 for pass-through price lines 60-65</a:t>
            </a:r>
          </a:p>
          <a:p>
            <a:pPr lvl="1"/>
            <a:r>
              <a:rPr lang="en-US" sz="1900" dirty="0"/>
              <a:t>Must submit all-inclusive hourly rate pricing for all five (5) years for price lines 66 to 88.</a:t>
            </a:r>
          </a:p>
          <a:p>
            <a:pPr lvl="2"/>
            <a:r>
              <a:rPr lang="en-US" sz="1900" dirty="0"/>
              <a:t>Local Government Energy Audits (price lines 66-71)</a:t>
            </a:r>
          </a:p>
          <a:p>
            <a:pPr lvl="3"/>
            <a:r>
              <a:rPr lang="en-US" sz="1800" dirty="0"/>
              <a:t>Must also submit a plan categorizing personnel performing the Local Government Energy Audits (LGEA) for price lines 66 to 71, in accordance with Bid Solicitation Section 3.19.2, </a:t>
            </a:r>
            <a:r>
              <a:rPr lang="en-US" sz="1800" i="1" dirty="0"/>
              <a:t>Staffing Plan</a:t>
            </a:r>
            <a:r>
              <a:rPr lang="en-US" sz="1800" dirty="0"/>
              <a:t>.</a:t>
            </a:r>
            <a:endParaRPr lang="en-US" sz="1700" dirty="0"/>
          </a:p>
          <a:p>
            <a:pPr lvl="2"/>
            <a:r>
              <a:rPr lang="en-US" sz="1900" dirty="0"/>
              <a:t>All other work (price lines 72-88)</a:t>
            </a:r>
          </a:p>
          <a:p>
            <a:pPr lvl="3"/>
            <a:r>
              <a:rPr lang="en-US" sz="1800" dirty="0"/>
              <a:t>Must also submit personnel job descriptions based on the labor titles listed in price lines 72 to 88, in accordance with Bid Solicitation Section 3.19.2, </a:t>
            </a:r>
            <a:r>
              <a:rPr lang="en-US" sz="1800" i="1" dirty="0"/>
              <a:t>Staffing Plan</a:t>
            </a:r>
            <a:r>
              <a:rPr lang="en-US" sz="1800" dirty="0"/>
              <a:t>.</a:t>
            </a:r>
            <a:endParaRPr lang="en-US" sz="1700" dirty="0"/>
          </a:p>
          <a:p>
            <a:pPr marL="914400" lvl="2" indent="0">
              <a:buNone/>
            </a:pPr>
            <a:endParaRPr lang="en-US" sz="1900" dirty="0"/>
          </a:p>
        </p:txBody>
      </p:sp>
    </p:spTree>
    <p:extLst>
      <p:ext uri="{BB962C8B-B14F-4D97-AF65-F5344CB8AC3E}">
        <p14:creationId xmlns:p14="http://schemas.microsoft.com/office/powerpoint/2010/main" val="2021950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PRICE SHEET PITFALLS</a:t>
            </a:r>
          </a:p>
        </p:txBody>
      </p:sp>
      <p:sp>
        <p:nvSpPr>
          <p:cNvPr id="3" name="Content Placeholder 2"/>
          <p:cNvSpPr>
            <a:spLocks noGrp="1"/>
          </p:cNvSpPr>
          <p:nvPr>
            <p:ph idx="1"/>
          </p:nvPr>
        </p:nvSpPr>
        <p:spPr>
          <a:xfrm>
            <a:off x="1104293" y="1627414"/>
            <a:ext cx="8946541" cy="4421315"/>
          </a:xfrm>
        </p:spPr>
        <p:txBody>
          <a:bodyPr>
            <a:normAutofit fontScale="85000" lnSpcReduction="10000"/>
          </a:bodyPr>
          <a:lstStyle/>
          <a:p>
            <a:r>
              <a:rPr lang="en-US" dirty="0"/>
              <a:t>Complete all required price lines on the State-Supplied Price Sheet pursuant to the Bid Solicitation instructions or Quote may be deemed non-responsive. Indicate “</a:t>
            </a:r>
            <a:r>
              <a:rPr lang="en-US" b="1" u="sng" dirty="0"/>
              <a:t>no charge</a:t>
            </a:r>
            <a:r>
              <a:rPr lang="en-US" dirty="0"/>
              <a:t>” if the cost is $0.  Do not leave any price line blank. </a:t>
            </a:r>
          </a:p>
          <a:p>
            <a:r>
              <a:rPr lang="en-US" dirty="0"/>
              <a:t>The State-Supplied Price Sheet must be completed in its entirety with no lines added or removed, or include additional language, assumptions or fees.</a:t>
            </a:r>
          </a:p>
          <a:p>
            <a:r>
              <a:rPr lang="en-US" dirty="0"/>
              <a:t>Do not make formatting changes to the State-Supplied Price Sheet.  If the price line requires a dollar amount, don’t change it to a percentage, or vice versa.    If the price line includes 2 decimal places, don’t change the settings to allow 4 decimals.  </a:t>
            </a:r>
          </a:p>
          <a:p>
            <a:r>
              <a:rPr lang="en-US" dirty="0"/>
              <a:t>Confirm you have completed the proper version of the State-Supplied Price Sheet; it may have been revised via Bid Amendment.</a:t>
            </a:r>
          </a:p>
          <a:p>
            <a:r>
              <a:rPr lang="en-US" dirty="0"/>
              <a:t>Submitting a State-Supplied Price Sheet in a format other than the supplied Excel document can lead to a price sheet being deemed non-responsive when the information in a cell cannot be confirmed by the Bureau.</a:t>
            </a:r>
          </a:p>
          <a:p>
            <a:endParaRPr lang="en-US" dirty="0"/>
          </a:p>
          <a:p>
            <a:endParaRPr lang="en-US" dirty="0"/>
          </a:p>
          <a:p>
            <a:endParaRPr lang="en-US" dirty="0"/>
          </a:p>
        </p:txBody>
      </p:sp>
    </p:spTree>
    <p:extLst>
      <p:ext uri="{BB962C8B-B14F-4D97-AF65-F5344CB8AC3E}">
        <p14:creationId xmlns:p14="http://schemas.microsoft.com/office/powerpoint/2010/main" val="19149366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CD410FC887F388468ACD754D69630B55" ma:contentTypeVersion="11" ma:contentTypeDescription="Create a new document." ma:contentTypeScope="" ma:versionID="c79e56e3efeb11be23cc05b82f130cdd">
  <xsd:schema xmlns:xsd="http://www.w3.org/2001/XMLSchema" xmlns:xs="http://www.w3.org/2001/XMLSchema" xmlns:p="http://schemas.microsoft.com/office/2006/metadata/properties" xmlns:ns1="http://schemas.microsoft.com/sharepoint/v3" xmlns:ns2="d4e5d782-6a70-4577-82ee-b2c87f6aa0d2" xmlns:ns3="4a2393ed-911e-4c9b-9d18-84f1fe0b670e" targetNamespace="http://schemas.microsoft.com/office/2006/metadata/properties" ma:root="true" ma:fieldsID="e4acb5fad326d337dcbcb03248a03418" ns1:_="" ns2:_="" ns3:_="">
    <xsd:import namespace="http://schemas.microsoft.com/sharepoint/v3"/>
    <xsd:import namespace="d4e5d782-6a70-4577-82ee-b2c87f6aa0d2"/>
    <xsd:import namespace="4a2393ed-911e-4c9b-9d18-84f1fe0b670e"/>
    <xsd:element name="properties">
      <xsd:complexType>
        <xsd:sequence>
          <xsd:element name="documentManagement">
            <xsd:complexType>
              <xsd:all>
                <xsd:element ref="ns2:_dlc_DocId" minOccurs="0"/>
                <xsd:element ref="ns2:_dlc_DocIdUrl" minOccurs="0"/>
                <xsd:element ref="ns2:_dlc_DocIdPersistId" minOccurs="0"/>
                <xsd:element ref="ns1:AverageRating" minOccurs="0"/>
                <xsd:element ref="ns1:RatingCount" minOccurs="0"/>
                <xsd:element ref="ns1:RatedBy" minOccurs="0"/>
                <xsd:element ref="ns1:Ratings" minOccurs="0"/>
                <xsd:element ref="ns1:LikesCount" minOccurs="0"/>
                <xsd:element ref="ns1:LikedBy"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1" nillable="true" ma:displayName="Rating (0-5)" ma:decimals="2" ma:description="Average value of all the ratings that have been submitted" ma:indexed="true" ma:internalName="AverageRating" ma:readOnly="false" ma:percentage="FALSE">
      <xsd:simpleType>
        <xsd:restriction base="dms:Number"/>
      </xsd:simpleType>
    </xsd:element>
    <xsd:element name="RatingCount" ma:index="12" nillable="true" ma:displayName="Number of Ratings" ma:decimals="0" ma:description="Number of ratings submitted" ma:internalName="RatingCount" ma:readOnly="false" ma:percentage="FALSE">
      <xsd:simpleType>
        <xsd:restriction base="dms:Number"/>
      </xsd:simpleType>
    </xsd:element>
    <xsd:element name="RatedBy" ma:index="13"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14" nillable="true" ma:displayName="User ratings" ma:description="User ratings for the item" ma:hidden="true" ma:internalName="Ratings">
      <xsd:simpleType>
        <xsd:restriction base="dms:Note"/>
      </xsd:simpleType>
    </xsd:element>
    <xsd:element name="LikesCount" ma:index="15" nillable="true" ma:displayName="Number of Likes" ma:internalName="LikesCount">
      <xsd:simpleType>
        <xsd:restriction base="dms:Unknown"/>
      </xsd:simpleType>
    </xsd:element>
    <xsd:element name="LikedBy" ma:index="16"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4e5d782-6a70-4577-82ee-b2c87f6aa0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fals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4a2393ed-911e-4c9b-9d18-84f1fe0b670e"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AverageRating xmlns="http://schemas.microsoft.com/sharepoint/v3" xsi:nil="true"/>
    <_dlc_DocId xmlns="d4e5d782-6a70-4577-82ee-b2c87f6aa0d2">DXV2RQSVUS77-2605-531</_dlc_DocId>
    <_dlc_DocIdUrl xmlns="d4e5d782-6a70-4577-82ee-b2c87f6aa0d2">
      <Url>http://treassp19/sites/purchase/NJSTART%20Document%20Templates/_layouts/15/DocIdRedir.aspx?ID=DXV2RQSVUS77-2605-531</Url>
      <Description>DXV2RQSVUS77-2605-531</Description>
    </_dlc_DocIdUrl>
    <LikesCount xmlns="http://schemas.microsoft.com/sharepoint/v3" xsi:nil="true"/>
    <Ratings xmlns="http://schemas.microsoft.com/sharepoint/v3" xsi:nil="true"/>
    <_dlc_DocIdPersistId xmlns="d4e5d782-6a70-4577-82ee-b2c87f6aa0d2" xsi:nil="true"/>
    <RatingCount xmlns="http://schemas.microsoft.com/sharepoint/v3" xsi:nil="true"/>
    <LikedBy xmlns="http://schemas.microsoft.com/sharepoint/v3">
      <UserInfo>
        <DisplayName/>
        <AccountId xsi:nil="true"/>
        <AccountType/>
      </UserInfo>
    </LikedBy>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DFB9C7C4-02AF-468B-AF2C-A66F6BCAD43B}">
  <ds:schemaRefs>
    <ds:schemaRef ds:uri="http://schemas.microsoft.com/sharepoint/v3/contenttype/forms"/>
  </ds:schemaRefs>
</ds:datastoreItem>
</file>

<file path=customXml/itemProps2.xml><?xml version="1.0" encoding="utf-8"?>
<ds:datastoreItem xmlns:ds="http://schemas.openxmlformats.org/officeDocument/2006/customXml" ds:itemID="{C9F896CF-C212-45FA-B056-74EED6960F88}">
  <ds:schemaRefs>
    <ds:schemaRef ds:uri="http://schemas.microsoft.com/sharepoint/events"/>
  </ds:schemaRefs>
</ds:datastoreItem>
</file>

<file path=customXml/itemProps3.xml><?xml version="1.0" encoding="utf-8"?>
<ds:datastoreItem xmlns:ds="http://schemas.openxmlformats.org/officeDocument/2006/customXml" ds:itemID="{90711CF7-EE5A-4831-9587-1782A9A6E1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4e5d782-6a70-4577-82ee-b2c87f6aa0d2"/>
    <ds:schemaRef ds:uri="4a2393ed-911e-4c9b-9d18-84f1fe0b67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12E865A-0D6C-468F-AD69-D8CD94906944}">
  <ds:schemaRefs>
    <ds:schemaRef ds:uri="http://purl.org/dc/elements/1.1/"/>
    <ds:schemaRef ds:uri="http://schemas.openxmlformats.org/package/2006/metadata/core-properties"/>
    <ds:schemaRef ds:uri="http://www.w3.org/XML/1998/namespace"/>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microsoft.com/sharepoint/v3"/>
    <ds:schemaRef ds:uri="d4e5d782-6a70-4577-82ee-b2c87f6aa0d2"/>
    <ds:schemaRef ds:uri="4a2393ed-911e-4c9b-9d18-84f1fe0b670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Ion</Template>
  <TotalTime>3391</TotalTime>
  <Words>1428</Words>
  <Application>Microsoft Office PowerPoint</Application>
  <PresentationFormat>Widescreen</PresentationFormat>
  <Paragraphs>120</Paragraphs>
  <Slides>15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Calibri</vt:lpstr>
      <vt:lpstr>Century Gothic</vt:lpstr>
      <vt:lpstr>Wingdings</vt:lpstr>
      <vt:lpstr>Wingdings 3</vt:lpstr>
      <vt:lpstr>Ion</vt:lpstr>
      <vt:lpstr>Optional Pre-Quote Conference T3009 - BPU Clean Energy Program Administration and Management Services 26DPP01204</vt:lpstr>
      <vt:lpstr>WELCOME &amp; INTRODUCTIONS </vt:lpstr>
      <vt:lpstr>PURPOSE &amp; GENERAL INFORMATION</vt:lpstr>
      <vt:lpstr>BID SOLICITATION AT A GLANCE</vt:lpstr>
      <vt:lpstr>BID SOLICITATION AT A GLANCE</vt:lpstr>
      <vt:lpstr>BID SOLICITATION AT A GLANCE</vt:lpstr>
      <vt:lpstr>BID SOLICITATION AT A GLANCE</vt:lpstr>
      <vt:lpstr>STATE-SUPPLIED PRICE SHEET  </vt:lpstr>
      <vt:lpstr>PRICE SHEET PITFALLS</vt:lpstr>
      <vt:lpstr>HELPFUL TIPS &amp; REMINDERS</vt:lpstr>
      <vt:lpstr>OTHER HELPFUL TIPS</vt:lpstr>
      <vt:lpstr>PowerPoint Presentation</vt:lpstr>
      <vt:lpstr>PowerPoint Presentation</vt:lpstr>
      <vt:lpstr>PowerPoint Presentation</vt:lpstr>
      <vt:lpstr>THANK YOU FOR ATTENDING</vt:lpstr>
    </vt:vector>
  </TitlesOfParts>
  <Company>Division of Revenue and Enterprise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Optional Pre-Quote Conference Bid Solicitation 20DPP00531</dc:title>
  <dc:creator>Fletcher, Shana</dc:creator>
  <cp:lastModifiedBy>Tran, Kathy [TREAS]</cp:lastModifiedBy>
  <cp:revision>132</cp:revision>
  <cp:lastPrinted>2020-02-11T14:28:14Z</cp:lastPrinted>
  <dcterms:created xsi:type="dcterms:W3CDTF">2020-01-31T19:31:42Z</dcterms:created>
  <dcterms:modified xsi:type="dcterms:W3CDTF">2026-06-18T13:21:44Z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0x010100CD410FC887F388468ACD754D69630B55</vt:lpwstr>
  </property>
  <property fmtid="{D5CDD505-2E9C-101B-9397-08002B2CF9AE}" pid="3" name="_dlc_DocIdItemGuid">
    <vt:lpwstr>16562b31-7571-44fc-8f2c-efe616a4cf07</vt:lpwstr>
  </property>
  <property fmtid="{D5CDD505-2E9C-101B-9397-08002B2CF9AE}" pid="4" name="URL">
    <vt:lpwstr/>
  </property>
  <property fmtid="{D5CDD505-2E9C-101B-9397-08002B2CF9AE}" pid="5" name="DocumentSetDescription">
    <vt:lpwstr/>
  </property>
</Properties>
</file>