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4"/>
  </p:sldMasterIdLst>
  <p:notesMasterIdLst>
    <p:notesMasterId r:id="rId23"/>
  </p:notesMasterIdLst>
  <p:handoutMasterIdLst>
    <p:handoutMasterId r:id="rId24"/>
  </p:handoutMasterIdLst>
  <p:sldIdLst>
    <p:sldId id="553" r:id="rId5"/>
    <p:sldId id="554" r:id="rId6"/>
    <p:sldId id="555" r:id="rId7"/>
    <p:sldId id="556" r:id="rId8"/>
    <p:sldId id="557" r:id="rId9"/>
    <p:sldId id="558" r:id="rId10"/>
    <p:sldId id="532" r:id="rId11"/>
    <p:sldId id="533" r:id="rId12"/>
    <p:sldId id="536" r:id="rId13"/>
    <p:sldId id="537" r:id="rId14"/>
    <p:sldId id="542" r:id="rId15"/>
    <p:sldId id="534" r:id="rId16"/>
    <p:sldId id="461" r:id="rId17"/>
    <p:sldId id="550" r:id="rId18"/>
    <p:sldId id="551" r:id="rId19"/>
    <p:sldId id="552" r:id="rId20"/>
    <p:sldId id="364" r:id="rId21"/>
    <p:sldId id="381" r:id="rId22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olly, Patrick A CIV MDA/GCA" initials="PAH" lastIdx="1" clrIdx="0">
    <p:extLst>
      <p:ext uri="{19B8F6BF-5375-455C-9EA6-DF929625EA0E}">
        <p15:presenceInfo xmlns:p15="http://schemas.microsoft.com/office/powerpoint/2012/main" userId="Holly, Patrick A CIV MDA/GC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FF"/>
    <a:srgbClr val="0000FF"/>
    <a:srgbClr val="0033CC"/>
    <a:srgbClr val="063153"/>
    <a:srgbClr val="997C35"/>
    <a:srgbClr val="073356"/>
    <a:srgbClr val="072946"/>
    <a:srgbClr val="326478"/>
    <a:srgbClr val="CC99FF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35" autoAdjust="0"/>
    <p:restoredTop sz="91770" autoAdjust="0"/>
  </p:normalViewPr>
  <p:slideViewPr>
    <p:cSldViewPr snapToGrid="0" showGuides="1">
      <p:cViewPr varScale="1">
        <p:scale>
          <a:sx n="85" d="100"/>
          <a:sy n="85" d="100"/>
        </p:scale>
        <p:origin x="606" y="8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90" d="100"/>
          <a:sy n="90" d="100"/>
        </p:scale>
        <p:origin x="3660" y="-21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7AA6F16-595C-4FED-9A7A-F9BB3C7D06DF}" type="datetimeFigureOut">
              <a:rPr lang="en-US" smtClean="0"/>
              <a:t>8/1/2024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4C13407-D0B6-412A-8533-E3B570664C7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43097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353DC04-B501-4A0A-80AB-0E67F9C51782}" type="datetimeFigureOut">
              <a:rPr lang="en-US" smtClean="0"/>
              <a:t>8/1/2024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11F68CD-CAF5-4FED-BD86-1773F4AEA30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96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F68CD-CAF5-4FED-BD86-1773F4AEA301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33494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783950-D355-4B60-B803-C9648D735F00}" type="slidenum">
              <a:rPr lang="en-US"/>
              <a:pPr/>
              <a:t>15</a:t>
            </a:fld>
            <a:endParaRPr lang="en-US" dirty="0"/>
          </a:p>
        </p:txBody>
      </p:sp>
      <p:sp>
        <p:nvSpPr>
          <p:cNvPr id="545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5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78511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783950-D355-4B60-B803-C9648D735F00}" type="slidenum">
              <a:rPr lang="en-US"/>
              <a:pPr/>
              <a:t>16</a:t>
            </a:fld>
            <a:endParaRPr lang="en-US" dirty="0"/>
          </a:p>
        </p:txBody>
      </p:sp>
      <p:sp>
        <p:nvSpPr>
          <p:cNvPr id="545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5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6360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783950-D355-4B60-B803-C9648D735F00}" type="slidenum">
              <a:rPr lang="en-US"/>
              <a:pPr/>
              <a:t>17</a:t>
            </a:fld>
            <a:endParaRPr lang="en-US" dirty="0"/>
          </a:p>
        </p:txBody>
      </p:sp>
      <p:sp>
        <p:nvSpPr>
          <p:cNvPr id="545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5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35258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F68CD-CAF5-4FED-BD86-1773F4AEA301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7959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783950-D355-4B60-B803-C9648D735F00}" type="slidenum">
              <a:rPr lang="en-US"/>
              <a:pPr/>
              <a:t>7</a:t>
            </a:fld>
            <a:endParaRPr lang="en-US" dirty="0"/>
          </a:p>
        </p:txBody>
      </p:sp>
      <p:sp>
        <p:nvSpPr>
          <p:cNvPr id="545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5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67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783950-D355-4B60-B803-C9648D735F00}" type="slidenum">
              <a:rPr lang="en-US"/>
              <a:pPr/>
              <a:t>8</a:t>
            </a:fld>
            <a:endParaRPr lang="en-US" dirty="0"/>
          </a:p>
        </p:txBody>
      </p:sp>
      <p:sp>
        <p:nvSpPr>
          <p:cNvPr id="545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5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0215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783950-D355-4B60-B803-C9648D735F00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5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5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15606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783950-D355-4B60-B803-C9648D735F00}" type="slidenum">
              <a:rPr lang="en-US"/>
              <a:pPr/>
              <a:t>10</a:t>
            </a:fld>
            <a:endParaRPr lang="en-US" dirty="0"/>
          </a:p>
        </p:txBody>
      </p:sp>
      <p:sp>
        <p:nvSpPr>
          <p:cNvPr id="545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5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4198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783950-D355-4B60-B803-C9648D735F00}" type="slidenum">
              <a:rPr lang="en-US"/>
              <a:pPr/>
              <a:t>11</a:t>
            </a:fld>
            <a:endParaRPr lang="en-US" dirty="0"/>
          </a:p>
        </p:txBody>
      </p:sp>
      <p:sp>
        <p:nvSpPr>
          <p:cNvPr id="545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5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00065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1F68CD-CAF5-4FED-BD86-1773F4AEA301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74801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783950-D355-4B60-B803-C9648D735F00}" type="slidenum">
              <a:rPr lang="en-US"/>
              <a:pPr/>
              <a:t>13</a:t>
            </a:fld>
            <a:endParaRPr lang="en-US" dirty="0"/>
          </a:p>
        </p:txBody>
      </p:sp>
      <p:sp>
        <p:nvSpPr>
          <p:cNvPr id="545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5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5273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783950-D355-4B60-B803-C9648D735F00}" type="slidenum">
              <a:rPr lang="en-US"/>
              <a:pPr/>
              <a:t>14</a:t>
            </a:fld>
            <a:endParaRPr lang="en-US" dirty="0"/>
          </a:p>
        </p:txBody>
      </p:sp>
      <p:sp>
        <p:nvSpPr>
          <p:cNvPr id="545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5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473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o Fast 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2901345" y="3284704"/>
            <a:ext cx="5526160" cy="563941"/>
          </a:xfrm>
        </p:spPr>
        <p:txBody>
          <a:bodyPr anchor="t" anchorCtr="0">
            <a:noAutofit/>
          </a:bodyPr>
          <a:lstStyle>
            <a:lvl1pPr algn="ctr">
              <a:defRPr sz="280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2901345" y="4065824"/>
            <a:ext cx="5526160" cy="493233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aseline="0"/>
            </a:lvl1pPr>
            <a:lvl2pPr marL="228600" indent="0" algn="r">
              <a:buNone/>
              <a:defRPr/>
            </a:lvl2pPr>
            <a:lvl3pPr marL="457200" indent="0" algn="r">
              <a:buNone/>
              <a:defRPr/>
            </a:lvl3pPr>
            <a:lvl4pPr marL="631825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dirty="0" smtClean="0"/>
              <a:t>To: Briefing Audience Listed Here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3287568" y="4663643"/>
            <a:ext cx="4951268" cy="804862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/>
            </a:lvl1pPr>
          </a:lstStyle>
          <a:p>
            <a:pPr lvl="0"/>
            <a:r>
              <a:rPr lang="en-US" dirty="0" smtClean="0"/>
              <a:t>By: Name and Rank (as necessary)</a:t>
            </a:r>
          </a:p>
          <a:p>
            <a:pPr lvl="0"/>
            <a:r>
              <a:rPr lang="en-US" dirty="0" smtClean="0"/>
              <a:t>Title</a:t>
            </a:r>
          </a:p>
          <a:p>
            <a:pPr lvl="0"/>
            <a:r>
              <a:rPr lang="en-US" dirty="0" smtClean="0"/>
              <a:t>Missile Defense Agency</a:t>
            </a:r>
          </a:p>
          <a:p>
            <a:pPr lvl="0"/>
            <a:r>
              <a:rPr lang="en-US" dirty="0" smtClean="0"/>
              <a:t>Date (Month DD, YYYY)</a:t>
            </a:r>
          </a:p>
        </p:txBody>
      </p:sp>
    </p:spTree>
    <p:extLst>
      <p:ext uri="{BB962C8B-B14F-4D97-AF65-F5344CB8AC3E}">
        <p14:creationId xmlns:p14="http://schemas.microsoft.com/office/powerpoint/2010/main" val="1776804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0" y="0"/>
            <a:ext cx="9144000" cy="1042416"/>
            <a:chOff x="0" y="0"/>
            <a:chExt cx="9144000" cy="1042416"/>
          </a:xfrm>
        </p:grpSpPr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1042416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 userDrawn="1"/>
          </p:nvCxnSpPr>
          <p:spPr>
            <a:xfrm>
              <a:off x="0" y="1042416"/>
              <a:ext cx="9144000" cy="0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991564E-8479-4CF4-B5F3-F3B53EDC76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053669" y="6645275"/>
            <a:ext cx="3021012" cy="212725"/>
          </a:xfrm>
        </p:spPr>
        <p:txBody>
          <a:bodyPr/>
          <a:lstStyle>
            <a:lvl1pPr marL="0" indent="0" algn="ctr">
              <a:buNone/>
              <a:defRPr sz="1000">
                <a:solidFill>
                  <a:srgbClr val="063153"/>
                </a:solidFill>
              </a:defRPr>
            </a:lvl1pPr>
          </a:lstStyle>
          <a:p>
            <a:pPr lvl="0"/>
            <a:r>
              <a:rPr lang="en-US" dirty="0" smtClean="0"/>
              <a:t>CLASSIFICATION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2497931" y="25331"/>
            <a:ext cx="4148137" cy="204561"/>
          </a:xfrm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CLASSIFICATION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5366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o Fast En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33003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o Fast Content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8472" y="306346"/>
            <a:ext cx="6327056" cy="631308"/>
          </a:xfrm>
        </p:spPr>
        <p:txBody>
          <a:bodyPr>
            <a:no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231265"/>
            <a:ext cx="8229600" cy="4351338"/>
          </a:xfrm>
        </p:spPr>
        <p:txBody>
          <a:bodyPr>
            <a:noAutofit/>
          </a:bodyPr>
          <a:lstStyle>
            <a:lvl1pPr>
              <a:defRPr sz="2400" b="1"/>
            </a:lvl1pPr>
            <a:lvl2pPr marL="457200" indent="-228600">
              <a:buFont typeface="Arial" panose="020B0604020202020204" pitchFamily="34" charset="0"/>
              <a:buChar char="─"/>
              <a:defRPr sz="2000"/>
            </a:lvl2pPr>
            <a:lvl3pPr marL="631825" indent="-174625">
              <a:defRPr b="1">
                <a:solidFill>
                  <a:srgbClr val="0000FF"/>
                </a:solidFill>
              </a:defRPr>
            </a:lvl3pPr>
            <a:lvl4pPr marL="800100" indent="-168275">
              <a:buFont typeface="Arial" panose="020B0604020202020204" pitchFamily="34" charset="0"/>
              <a:buChar char="-"/>
              <a:defRPr sz="1600" i="1"/>
            </a:lvl4pPr>
          </a:lstStyle>
          <a:p>
            <a:r>
              <a:rPr lang="en-US" sz="2200" dirty="0" smtClean="0"/>
              <a:t>If you need to add sub-bullets reduce the font size, indent,  and change color</a:t>
            </a:r>
          </a:p>
          <a:p>
            <a:pPr lvl="1">
              <a:spcBef>
                <a:spcPts val="1000"/>
              </a:spcBef>
            </a:pPr>
            <a:r>
              <a:rPr lang="en-US" b="1" dirty="0" smtClean="0">
                <a:solidFill>
                  <a:srgbClr val="0000FF"/>
                </a:solidFill>
              </a:rPr>
              <a:t> Information Briefing:  Presents facts to keep leadership and  </a:t>
            </a:r>
          </a:p>
          <a:p>
            <a:pPr marL="22860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0000FF"/>
                </a:solidFill>
              </a:rPr>
              <a:t>    staff abreast of pertinent events, programmatic activities or   </a:t>
            </a:r>
          </a:p>
          <a:p>
            <a:pPr marL="22860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0000FF"/>
                </a:solidFill>
              </a:rPr>
              <a:t>    situations</a:t>
            </a:r>
          </a:p>
          <a:p>
            <a:pPr lvl="1">
              <a:spcBef>
                <a:spcPts val="1000"/>
              </a:spcBef>
            </a:pPr>
            <a:r>
              <a:rPr lang="en-US" b="1" dirty="0" smtClean="0">
                <a:solidFill>
                  <a:srgbClr val="0000FF"/>
                </a:solidFill>
              </a:rPr>
              <a:t> Decision Briefing:  Presents more comprehensive facts to  </a:t>
            </a:r>
          </a:p>
          <a:p>
            <a:pPr marL="22860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0000FF"/>
                </a:solidFill>
              </a:rPr>
              <a:t>    make an informed decision on a course of action</a:t>
            </a:r>
          </a:p>
          <a:p>
            <a:pPr lvl="2">
              <a:spcBef>
                <a:spcPts val="1000"/>
              </a:spcBef>
            </a:pPr>
            <a:r>
              <a:rPr lang="en-US" dirty="0" smtClean="0">
                <a:solidFill>
                  <a:schemeClr val="tx1"/>
                </a:solidFill>
              </a:rPr>
              <a:t>With each sub-bullet, reduce the font size, indent, and change color</a:t>
            </a:r>
          </a:p>
          <a:p>
            <a:r>
              <a:rPr lang="en-US" sz="2200" dirty="0" smtClean="0">
                <a:solidFill>
                  <a:schemeClr val="tx1"/>
                </a:solidFill>
              </a:rPr>
              <a:t>Main bullet</a:t>
            </a:r>
          </a:p>
          <a:p>
            <a:pPr lvl="1">
              <a:spcBef>
                <a:spcPts val="1000"/>
              </a:spcBef>
            </a:pPr>
            <a:r>
              <a:rPr lang="en-US" b="1" dirty="0" smtClean="0">
                <a:solidFill>
                  <a:srgbClr val="0000FF"/>
                </a:solidFill>
              </a:rPr>
              <a:t> Sub-bullet</a:t>
            </a:r>
          </a:p>
          <a:p>
            <a:pPr lvl="2">
              <a:spcBef>
                <a:spcPts val="1000"/>
              </a:spcBef>
            </a:pPr>
            <a:r>
              <a:rPr lang="en-US" dirty="0" smtClean="0">
                <a:solidFill>
                  <a:schemeClr val="tx1"/>
                </a:solidFill>
              </a:rPr>
              <a:t>Sub-bullet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1564E-8479-4CF4-B5F3-F3B53EDC764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10938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o Fast No Foot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6560049"/>
            <a:ext cx="9144000" cy="2979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8472" y="306346"/>
            <a:ext cx="6327056" cy="631308"/>
          </a:xfrm>
        </p:spPr>
        <p:txBody>
          <a:bodyPr>
            <a:no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231265"/>
            <a:ext cx="8229600" cy="4351338"/>
          </a:xfrm>
        </p:spPr>
        <p:txBody>
          <a:bodyPr>
            <a:noAutofit/>
          </a:bodyPr>
          <a:lstStyle>
            <a:lvl1pPr>
              <a:defRPr sz="2400" b="1"/>
            </a:lvl1pPr>
            <a:lvl2pPr marL="457200" indent="-228600">
              <a:buFont typeface="Arial" panose="020B0604020202020204" pitchFamily="34" charset="0"/>
              <a:buChar char="─"/>
              <a:defRPr sz="2000"/>
            </a:lvl2pPr>
            <a:lvl3pPr marL="631825" indent="-174625">
              <a:defRPr b="1">
                <a:solidFill>
                  <a:srgbClr val="0000FF"/>
                </a:solidFill>
              </a:defRPr>
            </a:lvl3pPr>
            <a:lvl4pPr marL="800100" indent="-168275">
              <a:buFont typeface="Arial" panose="020B0604020202020204" pitchFamily="34" charset="0"/>
              <a:buChar char="-"/>
              <a:defRPr sz="1600" i="1"/>
            </a:lvl4pPr>
          </a:lstStyle>
          <a:p>
            <a:r>
              <a:rPr lang="en-US" sz="2200" dirty="0" smtClean="0"/>
              <a:t>If you need to add sub-bullets reduce the font size, indent,  and change color</a:t>
            </a:r>
          </a:p>
          <a:p>
            <a:pPr lvl="1">
              <a:spcBef>
                <a:spcPts val="1000"/>
              </a:spcBef>
            </a:pPr>
            <a:r>
              <a:rPr lang="en-US" b="1" dirty="0" smtClean="0">
                <a:solidFill>
                  <a:srgbClr val="0000FF"/>
                </a:solidFill>
              </a:rPr>
              <a:t> Information Briefing:  Presents facts to keep leadership and  </a:t>
            </a:r>
          </a:p>
          <a:p>
            <a:pPr marL="22860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0000FF"/>
                </a:solidFill>
              </a:rPr>
              <a:t>    staff abreast of pertinent events, programmatic activities or   </a:t>
            </a:r>
          </a:p>
          <a:p>
            <a:pPr marL="22860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0000FF"/>
                </a:solidFill>
              </a:rPr>
              <a:t>    situations</a:t>
            </a:r>
          </a:p>
          <a:p>
            <a:pPr lvl="1">
              <a:spcBef>
                <a:spcPts val="1000"/>
              </a:spcBef>
            </a:pPr>
            <a:r>
              <a:rPr lang="en-US" b="1" dirty="0" smtClean="0">
                <a:solidFill>
                  <a:srgbClr val="0000FF"/>
                </a:solidFill>
              </a:rPr>
              <a:t> Decision Briefing:  Presents more comprehensive facts to  </a:t>
            </a:r>
          </a:p>
          <a:p>
            <a:pPr marL="22860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0000FF"/>
                </a:solidFill>
              </a:rPr>
              <a:t>    make an informed decision on a course of action</a:t>
            </a:r>
          </a:p>
          <a:p>
            <a:pPr lvl="2">
              <a:spcBef>
                <a:spcPts val="1000"/>
              </a:spcBef>
            </a:pPr>
            <a:r>
              <a:rPr lang="en-US" dirty="0" smtClean="0">
                <a:solidFill>
                  <a:schemeClr val="tx1"/>
                </a:solidFill>
              </a:rPr>
              <a:t>With each sub-bullet, reduce the font size, indent, and change color</a:t>
            </a:r>
          </a:p>
          <a:p>
            <a:r>
              <a:rPr lang="en-US" sz="2200" dirty="0" smtClean="0">
                <a:solidFill>
                  <a:schemeClr val="tx1"/>
                </a:solidFill>
              </a:rPr>
              <a:t>Main bullet</a:t>
            </a:r>
          </a:p>
          <a:p>
            <a:pPr lvl="1">
              <a:spcBef>
                <a:spcPts val="1000"/>
              </a:spcBef>
            </a:pPr>
            <a:r>
              <a:rPr lang="en-US" b="1" dirty="0" smtClean="0">
                <a:solidFill>
                  <a:srgbClr val="0000FF"/>
                </a:solidFill>
              </a:rPr>
              <a:t> Sub-bullet</a:t>
            </a:r>
          </a:p>
          <a:p>
            <a:pPr lvl="2">
              <a:spcBef>
                <a:spcPts val="1000"/>
              </a:spcBef>
            </a:pPr>
            <a:r>
              <a:rPr lang="en-US" dirty="0" smtClean="0">
                <a:solidFill>
                  <a:schemeClr val="tx1"/>
                </a:solidFill>
              </a:rPr>
              <a:t>Sub-bullet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1564E-8479-4CF4-B5F3-F3B53EDC764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6857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o Fast Content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070" y="1193165"/>
            <a:ext cx="4225290" cy="2220595"/>
          </a:xfrm>
        </p:spPr>
        <p:txBody>
          <a:bodyPr/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9641" y="1189990"/>
            <a:ext cx="4290059" cy="2223770"/>
          </a:xfrm>
        </p:spPr>
        <p:txBody>
          <a:bodyPr/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1564E-8479-4CF4-B5F3-F3B53EDC764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572000" y="1266190"/>
            <a:ext cx="0" cy="5226685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274320" y="3771900"/>
            <a:ext cx="861060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/>
          <p:cNvSpPr>
            <a:spLocks noGrp="1"/>
          </p:cNvSpPr>
          <p:nvPr>
            <p:ph sz="half" idx="13"/>
          </p:nvPr>
        </p:nvSpPr>
        <p:spPr>
          <a:xfrm>
            <a:off x="179070" y="3896529"/>
            <a:ext cx="4225290" cy="2220595"/>
          </a:xfrm>
        </p:spPr>
        <p:txBody>
          <a:bodyPr/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14"/>
          </p:nvPr>
        </p:nvSpPr>
        <p:spPr>
          <a:xfrm>
            <a:off x="4739641" y="3893354"/>
            <a:ext cx="4290059" cy="2223770"/>
          </a:xfrm>
        </p:spPr>
        <p:txBody>
          <a:bodyPr/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464749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o Fast 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5943600"/>
            <a:ext cx="9136380" cy="914400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991564E-8479-4CF4-B5F3-F3B53EDC76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749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86600" y="6649962"/>
            <a:ext cx="2057400" cy="208038"/>
          </a:xfrm>
          <a:prstGeom prst="rect">
            <a:avLst/>
          </a:prstGeom>
        </p:spPr>
        <p:txBody>
          <a:bodyPr vert="horz" wrap="none" lIns="91440" tIns="45720" rIns="91440" bIns="45720" rtlCol="0" anchor="b" anchorCtr="0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2991564E-8479-4CF4-B5F3-F3B53EDC76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94698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86600" y="6649962"/>
            <a:ext cx="2057400" cy="208038"/>
          </a:xfrm>
          <a:prstGeom prst="rect">
            <a:avLst/>
          </a:prstGeom>
        </p:spPr>
        <p:txBody>
          <a:bodyPr vert="horz" wrap="none" lIns="91440" tIns="45720" rIns="91440" bIns="45720" rtlCol="0" anchor="b" anchorCtr="0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2991564E-8479-4CF4-B5F3-F3B53EDC76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140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8472" y="306346"/>
            <a:ext cx="6327056" cy="631308"/>
          </a:xfrm>
        </p:spPr>
        <p:txBody>
          <a:bodyPr>
            <a:no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231265"/>
            <a:ext cx="8229600" cy="4351338"/>
          </a:xfrm>
        </p:spPr>
        <p:txBody>
          <a:bodyPr>
            <a:noAutofit/>
          </a:bodyPr>
          <a:lstStyle>
            <a:lvl1pPr>
              <a:defRPr sz="2400" b="1"/>
            </a:lvl1pPr>
            <a:lvl2pPr marL="457200" indent="-228600">
              <a:buFont typeface="Arial" panose="020B0604020202020204" pitchFamily="34" charset="0"/>
              <a:buChar char="─"/>
              <a:defRPr sz="2000"/>
            </a:lvl2pPr>
            <a:lvl3pPr marL="631825" indent="-174625">
              <a:defRPr b="1">
                <a:solidFill>
                  <a:srgbClr val="0000FF"/>
                </a:solidFill>
              </a:defRPr>
            </a:lvl3pPr>
            <a:lvl4pPr marL="800100" indent="-168275">
              <a:buFont typeface="Arial" panose="020B0604020202020204" pitchFamily="34" charset="0"/>
              <a:buChar char="-"/>
              <a:defRPr sz="1600" i="1"/>
            </a:lvl4pPr>
          </a:lstStyle>
          <a:p>
            <a:r>
              <a:rPr lang="en-US" sz="2200" dirty="0" smtClean="0"/>
              <a:t>If you need to add sub-bullets reduce the font size, indent,  and change color</a:t>
            </a:r>
          </a:p>
          <a:p>
            <a:pPr lvl="1">
              <a:spcBef>
                <a:spcPts val="1000"/>
              </a:spcBef>
            </a:pPr>
            <a:r>
              <a:rPr lang="en-US" b="1" dirty="0" smtClean="0">
                <a:solidFill>
                  <a:srgbClr val="0000FF"/>
                </a:solidFill>
              </a:rPr>
              <a:t> Information Briefing:  Presents facts to keep leadership and  </a:t>
            </a:r>
          </a:p>
          <a:p>
            <a:pPr marL="22860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0000FF"/>
                </a:solidFill>
              </a:rPr>
              <a:t>    staff abreast of pertinent events, programmatic activities or   </a:t>
            </a:r>
          </a:p>
          <a:p>
            <a:pPr marL="22860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0000FF"/>
                </a:solidFill>
              </a:rPr>
              <a:t>    situations</a:t>
            </a:r>
          </a:p>
          <a:p>
            <a:pPr lvl="1">
              <a:spcBef>
                <a:spcPts val="1000"/>
              </a:spcBef>
            </a:pPr>
            <a:r>
              <a:rPr lang="en-US" b="1" dirty="0" smtClean="0">
                <a:solidFill>
                  <a:srgbClr val="0000FF"/>
                </a:solidFill>
              </a:rPr>
              <a:t> Decision Briefing:  Presents more comprehensive facts to  </a:t>
            </a:r>
          </a:p>
          <a:p>
            <a:pPr marL="22860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0000FF"/>
                </a:solidFill>
              </a:rPr>
              <a:t>    make an informed decision on a course of action</a:t>
            </a:r>
          </a:p>
          <a:p>
            <a:pPr lvl="2">
              <a:spcBef>
                <a:spcPts val="1000"/>
              </a:spcBef>
            </a:pPr>
            <a:r>
              <a:rPr lang="en-US" dirty="0" smtClean="0">
                <a:solidFill>
                  <a:schemeClr val="tx1"/>
                </a:solidFill>
              </a:rPr>
              <a:t>With each sub-bullet, reduce the font size, indent, and change color</a:t>
            </a:r>
          </a:p>
          <a:p>
            <a:r>
              <a:rPr lang="en-US" sz="2200" dirty="0" smtClean="0">
                <a:solidFill>
                  <a:schemeClr val="tx1"/>
                </a:solidFill>
              </a:rPr>
              <a:t>Main bullet</a:t>
            </a:r>
          </a:p>
          <a:p>
            <a:pPr lvl="1">
              <a:spcBef>
                <a:spcPts val="1000"/>
              </a:spcBef>
            </a:pPr>
            <a:r>
              <a:rPr lang="en-US" b="1" dirty="0" smtClean="0">
                <a:solidFill>
                  <a:srgbClr val="0000FF"/>
                </a:solidFill>
              </a:rPr>
              <a:t> Sub-bullet</a:t>
            </a:r>
          </a:p>
          <a:p>
            <a:pPr lvl="2">
              <a:spcBef>
                <a:spcPts val="1000"/>
              </a:spcBef>
            </a:pPr>
            <a:r>
              <a:rPr lang="en-US" dirty="0" smtClean="0">
                <a:solidFill>
                  <a:schemeClr val="tx1"/>
                </a:solidFill>
              </a:rPr>
              <a:t>Sub-bullet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1564E-8479-4CF4-B5F3-F3B53EDC764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24290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08472" y="328664"/>
            <a:ext cx="6327056" cy="6313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4820" y="1207302"/>
            <a:ext cx="8237220" cy="52389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86600" y="6649962"/>
            <a:ext cx="2057400" cy="208038"/>
          </a:xfrm>
          <a:prstGeom prst="rect">
            <a:avLst/>
          </a:prstGeom>
        </p:spPr>
        <p:txBody>
          <a:bodyPr vert="horz" wrap="none" lIns="91440" tIns="45720" rIns="91440" bIns="45720" rtlCol="0" anchor="b" anchorCtr="0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2991564E-8479-4CF4-B5F3-F3B53EDC76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813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8" r:id="rId2"/>
    <p:sldLayoutId id="2147483662" r:id="rId3"/>
    <p:sldLayoutId id="2147483669" r:id="rId4"/>
    <p:sldLayoutId id="2147483664" r:id="rId5"/>
    <p:sldLayoutId id="2147483666" r:id="rId6"/>
    <p:sldLayoutId id="2147483670" r:id="rId7"/>
    <p:sldLayoutId id="2147483671" r:id="rId8"/>
    <p:sldLayoutId id="2147483675" r:id="rId9"/>
    <p:sldLayoutId id="2147483676" r:id="rId10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─"/>
        <a:defRPr sz="2000" b="1" kern="1200">
          <a:solidFill>
            <a:srgbClr val="0000FF"/>
          </a:solidFill>
          <a:latin typeface="+mn-lt"/>
          <a:ea typeface="+mn-ea"/>
          <a:cs typeface="+mn-cs"/>
        </a:defRPr>
      </a:lvl2pPr>
      <a:lvl3pPr marL="631825" indent="-1746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800100" indent="-16827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600" i="1" kern="1200">
          <a:solidFill>
            <a:srgbClr val="0000F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buy.gsa.gov/interact/community/196/activity-feed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sam.gov/opp/4d0f9964c0f14832b24640ce00f0ddb2/view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openxmlformats.org/officeDocument/2006/relationships/hyperlink" Target="mailto:MAPSS@MDA.mil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10" Type="http://schemas.openxmlformats.org/officeDocument/2006/relationships/image" Target="../media/image19.jpeg"/><Relationship Id="rId4" Type="http://schemas.openxmlformats.org/officeDocument/2006/relationships/image" Target="../media/image13.png"/><Relationship Id="rId9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488682" y="224458"/>
            <a:ext cx="6327056" cy="631308"/>
          </a:xfrm>
        </p:spPr>
        <p:txBody>
          <a:bodyPr/>
          <a:lstStyle/>
          <a:p>
            <a:r>
              <a:rPr lang="en-US" sz="2600" dirty="0" smtClean="0"/>
              <a:t>Evolving Threat Environment</a:t>
            </a:r>
            <a:br>
              <a:rPr lang="en-US" sz="2600" dirty="0" smtClean="0"/>
            </a:br>
            <a:r>
              <a:rPr lang="en-US" sz="2600" dirty="0" smtClean="0"/>
              <a:t>Missile Defense</a:t>
            </a:r>
            <a:endParaRPr lang="en-US" sz="2600" dirty="0"/>
          </a:p>
        </p:txBody>
      </p:sp>
      <p:sp>
        <p:nvSpPr>
          <p:cNvPr id="77" name="TextBox 76"/>
          <p:cNvSpPr txBox="1"/>
          <p:nvPr/>
        </p:nvSpPr>
        <p:spPr>
          <a:xfrm>
            <a:off x="175933" y="6429345"/>
            <a:ext cx="165994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398713" algn="l"/>
              </a:tabLst>
              <a:defRPr/>
            </a:pPr>
            <a:r>
              <a:rPr kumimoji="0" lang="en-US" sz="7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/>
                <a:ea typeface="ＭＳ Ｐゴシック" pitchFamily="-60" charset="-128"/>
                <a:cs typeface="+mn-cs"/>
              </a:rPr>
              <a:t>Ref:  2022 Missile Defense Review</a:t>
            </a:r>
            <a:endParaRPr kumimoji="0" lang="en-US" sz="700" b="1" i="1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/>
              <a:ea typeface="ＭＳ Ｐゴシック" pitchFamily="-60" charset="-128"/>
              <a:cs typeface="+mn-cs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0" y="1075104"/>
            <a:ext cx="9067801" cy="5506641"/>
            <a:chOff x="-90193" y="1075104"/>
            <a:chExt cx="9157994" cy="5765807"/>
          </a:xfrm>
        </p:grpSpPr>
        <p:sp>
          <p:nvSpPr>
            <p:cNvPr id="6" name="Rectangle 5"/>
            <p:cNvSpPr/>
            <p:nvPr/>
          </p:nvSpPr>
          <p:spPr bwMode="auto">
            <a:xfrm>
              <a:off x="4215365" y="1080243"/>
              <a:ext cx="4842086" cy="4121467"/>
            </a:xfrm>
            <a:prstGeom prst="rect">
              <a:avLst/>
            </a:prstGeom>
            <a:solidFill>
              <a:srgbClr val="FFFFFF"/>
            </a:solidFill>
            <a:ln w="158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ＭＳ Ｐゴシック" pitchFamily="-60" charset="-128"/>
                <a:cs typeface="+mn-cs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338566" y="1143000"/>
              <a:ext cx="4729234" cy="3931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ＭＳ Ｐゴシック" pitchFamily="-60" charset="-128"/>
                  <a:cs typeface="+mn-cs"/>
                </a:rPr>
                <a:t>N</a:t>
              </a: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ＭＳ Ｐゴシック" pitchFamily="-60" charset="-128"/>
                  <a:cs typeface="+mn-cs"/>
                </a:rPr>
                <a:t>ew missiles &amp; existing system improvements</a:t>
              </a:r>
            </a:p>
            <a:p>
              <a:pPr marL="460375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-"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/>
                  <a:ea typeface="ＭＳ Ｐゴシック" pitchFamily="-60" charset="-128"/>
                  <a:cs typeface="+mn-cs"/>
                </a:rPr>
                <a:t>Precision strike</a:t>
              </a:r>
            </a:p>
            <a:p>
              <a:pPr marL="460375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-"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/>
                  <a:ea typeface="ＭＳ Ｐゴシック" pitchFamily="-60" charset="-128"/>
                  <a:cs typeface="+mn-cs"/>
                </a:rPr>
                <a:t>Decoys and jammers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ＭＳ Ｐゴシック" pitchFamily="-60" charset="-128"/>
                  <a:cs typeface="+mn-cs"/>
                </a:rPr>
                <a:t>Maneuvering in </a:t>
              </a:r>
              <a:r>
                <a:rPr kumimoji="0" lang="en-US" sz="1600" b="1" i="0" u="sng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ＭＳ Ｐゴシック" pitchFamily="-60" charset="-128"/>
                  <a:cs typeface="+mn-cs"/>
                </a:rPr>
                <a:t>midcourse</a:t>
              </a: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ＭＳ Ｐゴシック" pitchFamily="-60" charset="-128"/>
                  <a:cs typeface="+mn-cs"/>
                </a:rPr>
                <a:t> or </a:t>
              </a:r>
              <a:r>
                <a:rPr kumimoji="0" lang="en-US" sz="1600" b="1" i="0" u="sng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ＭＳ Ｐゴシック" pitchFamily="-60" charset="-128"/>
                  <a:cs typeface="+mn-cs"/>
                </a:rPr>
                <a:t>terminal</a:t>
              </a: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ＭＳ Ｐゴシック" pitchFamily="-60" charset="-128"/>
                  <a:cs typeface="+mn-cs"/>
                </a:rPr>
                <a:t> phase</a:t>
              </a:r>
            </a:p>
            <a:p>
              <a:pPr marL="460375" marR="0" lvl="1" indent="-285750" algn="l" defTabSz="914400" rtl="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-"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/>
                  <a:ea typeface="ＭＳ Ｐゴシック" pitchFamily="-60" charset="-128"/>
                  <a:cs typeface="+mn-cs"/>
                </a:rPr>
                <a:t>Depressed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/>
                  <a:ea typeface="ＭＳ Ｐゴシック" pitchFamily="-60" charset="-128"/>
                  <a:cs typeface="+mn-cs"/>
                </a:rPr>
                <a:t>Ballistic Trajectories</a:t>
              </a:r>
            </a:p>
            <a:p>
              <a:pPr marL="460375" marR="0" lvl="1" indent="-285750" algn="l" defTabSz="914400" rtl="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-"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/>
                  <a:ea typeface="ＭＳ Ｐゴシック" pitchFamily="-60" charset="-128"/>
                  <a:cs typeface="+mn-cs"/>
                </a:rPr>
                <a:t>Multiple Independent Reentry Vehicle (MIRV)</a:t>
              </a:r>
            </a:p>
            <a:p>
              <a:pPr marL="460375" marR="0" lvl="1" indent="-285750" algn="l" defTabSz="914400" rtl="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-"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/>
                  <a:ea typeface="ＭＳ Ｐゴシック" pitchFamily="-60" charset="-128"/>
                  <a:cs typeface="+mn-cs"/>
                </a:rPr>
                <a:t>Maneuvering 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/>
                  <a:ea typeface="ＭＳ Ｐゴシック" pitchFamily="-60" charset="-128"/>
                  <a:cs typeface="+mn-cs"/>
                </a:rPr>
                <a:t>Reentry Vehicle (</a:t>
              </a:r>
              <a:r>
                <a:rPr kumimoji="0" lang="en-US" sz="14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/>
                  <a:ea typeface="ＭＳ Ｐゴシック" pitchFamily="-60" charset="-128"/>
                  <a:cs typeface="+mn-cs"/>
                </a:rPr>
                <a:t>MaRV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/>
                  <a:ea typeface="ＭＳ Ｐゴシック" pitchFamily="-60" charset="-128"/>
                  <a:cs typeface="+mn-cs"/>
                </a:rPr>
                <a:t>)</a:t>
              </a:r>
            </a:p>
            <a:p>
              <a:pPr marL="460375" marR="0" lvl="1" indent="-285750" algn="l" defTabSz="914400" rtl="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-"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/>
                  <a:ea typeface="ＭＳ Ｐゴシック" pitchFamily="-60" charset="-128"/>
                  <a:cs typeface="+mn-cs"/>
                </a:rPr>
                <a:t>Global Hypersonic Glide </a:t>
              </a: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/>
                  <a:ea typeface="ＭＳ Ｐゴシック" pitchFamily="-60" charset="-128"/>
                  <a:cs typeface="+mn-cs"/>
                </a:rPr>
                <a:t>Vehicles (HGV)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/>
                <a:ea typeface="ＭＳ Ｐゴシック" pitchFamily="-60" charset="-128"/>
                <a:cs typeface="+mn-cs"/>
              </a:endParaRPr>
            </a:p>
            <a:p>
              <a:pPr marL="460375" marR="0" lvl="1" indent="-285750" algn="l" defTabSz="914400" rtl="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 typeface="Arial" panose="020B0604020202020204" pitchFamily="34" charset="0"/>
                <a:buChar char="-"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/>
                  <a:ea typeface="ＭＳ Ｐゴシック" pitchFamily="-60" charset="-128"/>
                  <a:cs typeface="+mn-cs"/>
                </a:rPr>
                <a:t>Long Range Hypersonic Cruise </a:t>
              </a: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/>
                  <a:ea typeface="ＭＳ Ｐゴシック" pitchFamily="-60" charset="-128"/>
                  <a:cs typeface="+mn-cs"/>
                </a:rPr>
                <a:t>Missiles (HCM)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/>
                <a:ea typeface="ＭＳ Ｐゴシック" pitchFamily="-60" charset="-128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400"/>
                </a:spcBef>
                <a:spcAft>
                  <a:spcPts val="4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ＭＳ Ｐゴシック" pitchFamily="-60" charset="-128"/>
                  <a:cs typeface="+mn-cs"/>
                </a:rPr>
                <a:t>Integrated ballistic, hypersonic, air, cruise missile, unmanned and non-kinetic attacks</a:t>
              </a:r>
            </a:p>
          </p:txBody>
        </p:sp>
        <p:pic>
          <p:nvPicPr>
            <p:cNvPr id="56" name="Picture 2" descr="A picture North Korean state media released of a weapon called the Hwasong-8, which it claimed carries a hypersonic boost-glide vehicle."/>
            <p:cNvPicPr>
              <a:picLocks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9703" t="2308" r="-16058" b="1335"/>
            <a:stretch/>
          </p:blipFill>
          <p:spPr bwMode="auto">
            <a:xfrm>
              <a:off x="4221998" y="5361383"/>
              <a:ext cx="2014825" cy="11430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Rectangle 57"/>
            <p:cNvSpPr/>
            <p:nvPr/>
          </p:nvSpPr>
          <p:spPr>
            <a:xfrm>
              <a:off x="4054466" y="6492098"/>
              <a:ext cx="1248771" cy="3488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1" u="none" strike="noStrike" kern="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/>
                  <a:ea typeface="ＭＳ Ｐゴシック" pitchFamily="-60" charset="-128"/>
                  <a:cs typeface="Arial"/>
                </a:rPr>
                <a:t>North Korea</a:t>
              </a:r>
            </a:p>
            <a:p>
              <a:pPr marL="0" marR="0" lvl="0" indent="0" algn="ctr" defTabSz="914400" rtl="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1" u="none" strike="noStrike" kern="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/>
                  <a:ea typeface="ＭＳ Ｐゴシック" pitchFamily="-60" charset="-128"/>
                  <a:cs typeface="Arial"/>
                </a:rPr>
                <a:t>IRBM Hwasong-8</a:t>
              </a: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5257799" y="6492098"/>
              <a:ext cx="1264638" cy="3488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1" u="none" strike="noStrike" kern="120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/>
                  <a:ea typeface="ＭＳ Ｐゴシック" pitchFamily="-60" charset="-128"/>
                  <a:cs typeface="Arial"/>
                </a:rPr>
                <a:t>Iran</a:t>
              </a:r>
            </a:p>
            <a:p>
              <a:pPr marL="0" marR="0" lvl="0" indent="0" algn="ctr" defTabSz="914400" rtl="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1" u="none" strike="noStrike" kern="120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/>
                  <a:ea typeface="ＭＳ Ｐゴシック" pitchFamily="-60" charset="-128"/>
                  <a:cs typeface="Arial"/>
                </a:rPr>
                <a:t>Multiple MRBMs</a:t>
              </a:r>
            </a:p>
          </p:txBody>
        </p:sp>
        <p:pic>
          <p:nvPicPr>
            <p:cNvPr id="62" name="Picture 61"/>
            <p:cNvPicPr>
              <a:picLocks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2497" t="6277" r="2513" b="8721"/>
            <a:stretch/>
          </p:blipFill>
          <p:spPr>
            <a:xfrm>
              <a:off x="5257800" y="5361383"/>
              <a:ext cx="1524000" cy="1142605"/>
            </a:xfrm>
            <a:prstGeom prst="rect">
              <a:avLst/>
            </a:prstGeom>
            <a:ln>
              <a:solidFill>
                <a:schemeClr val="tx1"/>
              </a:solidFill>
            </a:ln>
            <a:effectLst/>
          </p:spPr>
        </p:pic>
        <p:pic>
          <p:nvPicPr>
            <p:cNvPr id="63" name="Picture 62"/>
            <p:cNvPicPr>
              <a:picLocks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99" t="19058" r="28489" b="15978"/>
            <a:stretch/>
          </p:blipFill>
          <p:spPr>
            <a:xfrm>
              <a:off x="7696201" y="5361383"/>
              <a:ext cx="1371600" cy="1143000"/>
            </a:xfrm>
            <a:prstGeom prst="rect">
              <a:avLst/>
            </a:prstGeom>
            <a:ln>
              <a:solidFill>
                <a:schemeClr val="tx1"/>
              </a:solidFill>
            </a:ln>
            <a:effectLst/>
          </p:spPr>
        </p:pic>
        <p:sp>
          <p:nvSpPr>
            <p:cNvPr id="64" name="Rectangle 63"/>
            <p:cNvSpPr/>
            <p:nvPr/>
          </p:nvSpPr>
          <p:spPr>
            <a:xfrm>
              <a:off x="7772400" y="6492098"/>
              <a:ext cx="1165234" cy="3488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1" u="none" strike="noStrike" kern="120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/>
                  <a:ea typeface="ＭＳ Ｐゴシック" pitchFamily="-60" charset="-128"/>
                  <a:cs typeface="Arial"/>
                </a:rPr>
                <a:t>Russia</a:t>
              </a:r>
            </a:p>
            <a:p>
              <a:pPr marL="0" marR="0" lvl="0" indent="0" algn="ctr" defTabSz="914400" rtl="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1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/>
                  <a:ea typeface="ＭＳ Ｐゴシック" pitchFamily="-60" charset="-128"/>
                  <a:cs typeface="Arial"/>
                </a:rPr>
                <a:t>Tsirkon</a:t>
              </a:r>
              <a:r>
                <a:rPr kumimoji="0" lang="en-US" sz="1000" b="1" i="1" u="none" strike="noStrike" kern="120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/>
                  <a:ea typeface="ＭＳ Ｐゴシック" pitchFamily="-60" charset="-128"/>
                  <a:cs typeface="Arial"/>
                </a:rPr>
                <a:t> HCM</a:t>
              </a:r>
            </a:p>
          </p:txBody>
        </p:sp>
        <p:sp>
          <p:nvSpPr>
            <p:cNvPr id="65" name="Right Arrow 64"/>
            <p:cNvSpPr/>
            <p:nvPr/>
          </p:nvSpPr>
          <p:spPr>
            <a:xfrm>
              <a:off x="373521" y="5566497"/>
              <a:ext cx="3347619" cy="762000"/>
            </a:xfrm>
            <a:prstGeom prst="rightArrow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FF0000"/>
                </a:gs>
              </a:gsLst>
              <a:lin ang="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304800" y="5832459"/>
              <a:ext cx="704039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rPr>
                <a:t>Subsonic</a:t>
              </a: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062835" y="5834212"/>
              <a:ext cx="81304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rPr>
                <a:t>Supersonic</a:t>
              </a: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1872196" y="5831242"/>
              <a:ext cx="81304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rPr>
                <a:t>Hypersonic</a:t>
              </a: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736297" y="5757274"/>
              <a:ext cx="8451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rPr>
                <a:t>High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rPr>
                <a:t>Hypersonic</a:t>
              </a: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877232" y="5343627"/>
              <a:ext cx="25519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rPr>
                <a:t>1</a:t>
              </a: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803502" y="6230779"/>
              <a:ext cx="39626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rPr>
                <a:t>770</a:t>
              </a: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1719327" y="5343990"/>
              <a:ext cx="25519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rPr>
                <a:t>5</a:t>
              </a: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1586795" y="6224311"/>
              <a:ext cx="50206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rPr>
                <a:t>3,850</a:t>
              </a: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2526223" y="5337303"/>
              <a:ext cx="32573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rPr>
                <a:t>10</a:t>
              </a: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2430084" y="6214474"/>
              <a:ext cx="50206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rPr>
                <a:t>7,700</a:t>
              </a: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3544440" y="5323296"/>
              <a:ext cx="34176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rPr>
                <a:t>25</a:t>
              </a: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3363074" y="6207842"/>
              <a:ext cx="57259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rPr>
                <a:t>19,250</a:t>
              </a:r>
              <a:endPara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endParaRPr>
            </a:p>
          </p:txBody>
        </p:sp>
        <p:cxnSp>
          <p:nvCxnSpPr>
            <p:cNvPr id="104" name="Straight Connector 103"/>
            <p:cNvCxnSpPr/>
            <p:nvPr/>
          </p:nvCxnSpPr>
          <p:spPr>
            <a:xfrm>
              <a:off x="3726322" y="5604874"/>
              <a:ext cx="0" cy="640080"/>
            </a:xfrm>
            <a:prstGeom prst="line">
              <a:avLst/>
            </a:prstGeom>
            <a:ln w="1905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>
            <a:xfrm>
              <a:off x="2688556" y="5604874"/>
              <a:ext cx="0" cy="640080"/>
            </a:xfrm>
            <a:prstGeom prst="line">
              <a:avLst/>
            </a:prstGeom>
            <a:ln w="1905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>
            <a:xfrm>
              <a:off x="1850356" y="5604874"/>
              <a:ext cx="0" cy="640080"/>
            </a:xfrm>
            <a:prstGeom prst="line">
              <a:avLst/>
            </a:prstGeom>
            <a:ln w="1905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/>
            <p:nvPr/>
          </p:nvCxnSpPr>
          <p:spPr>
            <a:xfrm>
              <a:off x="1012156" y="5604874"/>
              <a:ext cx="0" cy="640080"/>
            </a:xfrm>
            <a:prstGeom prst="line">
              <a:avLst/>
            </a:prstGeom>
            <a:ln w="1905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200844" y="5366647"/>
              <a:ext cx="51961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1" i="1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rPr>
                <a:t>(Mach)</a:t>
              </a:r>
              <a:endParaRPr kumimoji="0" lang="en-US" sz="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75714" y="6251200"/>
              <a:ext cx="5334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1" i="1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rPr>
                <a:t>(MPH)</a:t>
              </a:r>
              <a:endParaRPr kumimoji="0" lang="en-US" sz="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-90193" y="1075104"/>
              <a:ext cx="4128793" cy="4115994"/>
              <a:chOff x="283382" y="1399821"/>
              <a:chExt cx="3607999" cy="3578579"/>
            </a:xfrm>
          </p:grpSpPr>
          <p:pic>
            <p:nvPicPr>
              <p:cNvPr id="54" name="Picture 53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386181" y="1399821"/>
                <a:ext cx="3505200" cy="3578579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  <a:effectLst>
                <a:outerShdw blurRad="292100" dist="139700" dir="2700000" algn="tl" rotWithShape="0">
                  <a:prstClr val="black">
                    <a:alpha val="65000"/>
                  </a:prstClr>
                </a:outerShdw>
              </a:effectLst>
            </p:spPr>
          </p:pic>
          <p:sp>
            <p:nvSpPr>
              <p:cNvPr id="55" name="TextBox 54"/>
              <p:cNvSpPr txBox="1"/>
              <p:nvPr/>
            </p:nvSpPr>
            <p:spPr>
              <a:xfrm>
                <a:off x="1508978" y="1458852"/>
                <a:ext cx="917808" cy="3746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Intercontinental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(ICBM)</a:t>
                </a:r>
                <a:endPara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934045" y="1898222"/>
                <a:ext cx="870751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Intermediate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(IRBM)</a:t>
                </a:r>
                <a:endPara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724122" y="3976749"/>
                <a:ext cx="761747" cy="6001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Ship / Sub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 Launched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(SLBM)</a:t>
                </a:r>
                <a:endPara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283382" y="3231501"/>
                <a:ext cx="954107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Air  Launched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(ALBM)</a:t>
                </a:r>
                <a:endPara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2" name="TextBox 71"/>
              <p:cNvSpPr txBox="1"/>
              <p:nvPr/>
            </p:nvSpPr>
            <p:spPr>
              <a:xfrm>
                <a:off x="662007" y="2445489"/>
                <a:ext cx="620684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Medium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(MRBM)</a:t>
                </a:r>
                <a:endPara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2185035" y="3392482"/>
                <a:ext cx="601447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Short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(SRBM)</a:t>
                </a:r>
                <a:endPara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>
                <a:off x="2034555" y="4066620"/>
                <a:ext cx="607859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Close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(CRBM)</a:t>
                </a:r>
                <a:endPara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839" y="4737556"/>
              <a:ext cx="130710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1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rPr>
                <a:t>Notional Representation</a:t>
              </a:r>
              <a:endParaRPr kumimoji="0" lang="en-US" sz="800" b="0" i="1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endParaRPr>
            </a:p>
          </p:txBody>
        </p:sp>
        <p:sp>
          <p:nvSpPr>
            <p:cNvPr id="59" name="Rectangle 1"/>
            <p:cNvSpPr>
              <a:spLocks noChangeArrowheads="1"/>
            </p:cNvSpPr>
            <p:nvPr/>
          </p:nvSpPr>
          <p:spPr bwMode="auto">
            <a:xfrm>
              <a:off x="6457950" y="6491702"/>
              <a:ext cx="1238250" cy="348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ts val="1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000" b="1" i="1" u="none" strike="noStrike" kern="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/>
                  <a:ea typeface="ＭＳ Ｐゴシック" pitchFamily="-60" charset="-128"/>
                  <a:cs typeface="+mn-cs"/>
                </a:rPr>
                <a:t>China</a:t>
              </a:r>
            </a:p>
            <a:p>
              <a:pPr marL="0" marR="0" lvl="0" indent="0" algn="ctr" defTabSz="914400" rtl="0" eaLnBrk="0" fontAlgn="base" latinLnBrk="0" hangingPunct="0">
                <a:lnSpc>
                  <a:spcPts val="1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000" b="1" i="1" u="none" strike="noStrike" kern="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/>
                  <a:ea typeface="ＭＳ Ｐゴシック" pitchFamily="-60" charset="-128"/>
                  <a:cs typeface="+mn-cs"/>
                </a:rPr>
                <a:t>DF-15 SRBM</a:t>
              </a:r>
              <a:endParaRPr kumimoji="0" lang="en-US" altLang="en-US" sz="1000" b="1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/>
                <a:ea typeface="ＭＳ Ｐゴシック" pitchFamily="-60" charset="-128"/>
                <a:cs typeface="+mn-cs"/>
              </a:endParaRPr>
            </a:p>
          </p:txBody>
        </p:sp>
        <p:pic>
          <p:nvPicPr>
            <p:cNvPr id="61" name="Picture 60"/>
            <p:cNvPicPr>
              <a:picLocks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473" t="10652" r="61561" b="52696"/>
            <a:stretch/>
          </p:blipFill>
          <p:spPr>
            <a:xfrm>
              <a:off x="6477000" y="5360987"/>
              <a:ext cx="1219200" cy="1143000"/>
            </a:xfrm>
            <a:prstGeom prst="rect">
              <a:avLst/>
            </a:prstGeom>
            <a:ln>
              <a:solidFill>
                <a:srgbClr val="000000"/>
              </a:solidFill>
            </a:ln>
            <a:effectLst/>
          </p:spPr>
        </p:pic>
      </p:grpSp>
      <p:sp>
        <p:nvSpPr>
          <p:cNvPr id="44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91564E-8479-4CF4-B5F3-F3B53EDC7644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itchFamily="-6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ＭＳ Ｐゴシック" pitchFamily="-60" charset="-128"/>
              <a:cs typeface="+mn-cs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01284" y="2895600"/>
            <a:ext cx="6179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Bodoni MT" panose="02070603080606020203" pitchFamily="18" charset="0"/>
                <a:ea typeface="+mn-ea"/>
                <a:cs typeface="+mn-cs"/>
              </a:rPr>
              <a:t>Japan</a:t>
            </a:r>
            <a:endParaRPr kumimoji="0" lang="en-US" sz="1000" b="1" i="1" u="none" strike="noStrike" kern="1200" cap="none" spc="0" normalizeH="0" baseline="0" noProof="0" dirty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Bodoni MT" panose="02070603080606020203" pitchFamily="18" charset="0"/>
              <a:ea typeface="+mn-ea"/>
              <a:cs typeface="+mn-cs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58484" y="3962400"/>
            <a:ext cx="6179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Bodoni MT" panose="02070603080606020203" pitchFamily="18" charset="0"/>
                <a:ea typeface="+mn-ea"/>
                <a:cs typeface="+mn-cs"/>
              </a:rPr>
              <a:t>Guam</a:t>
            </a:r>
            <a:endParaRPr kumimoji="0" lang="en-US" sz="1000" b="1" i="1" u="none" strike="noStrike" kern="1200" cap="none" spc="0" normalizeH="0" baseline="0" noProof="0" dirty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Bodoni MT" panose="02070603080606020203" pitchFamily="18" charset="0"/>
              <a:ea typeface="+mn-ea"/>
              <a:cs typeface="+mn-cs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406362" y="2647890"/>
            <a:ext cx="6179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Bodoni MT" panose="02070603080606020203" pitchFamily="18" charset="0"/>
                <a:ea typeface="+mn-ea"/>
                <a:cs typeface="+mn-cs"/>
              </a:rPr>
              <a:t>UnitedStates</a:t>
            </a:r>
            <a:endParaRPr kumimoji="0" lang="en-US" sz="1000" b="1" i="1" u="none" strike="noStrike" kern="1200" cap="none" spc="0" normalizeH="0" baseline="0" noProof="0" dirty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Bodoni MT" panose="02070603080606020203" pitchFamily="18" charset="0"/>
              <a:ea typeface="+mn-ea"/>
              <a:cs typeface="+mn-cs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745158" y="4572000"/>
            <a:ext cx="6179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Bodoni MT" panose="02070603080606020203" pitchFamily="18" charset="0"/>
                <a:ea typeface="+mn-ea"/>
                <a:cs typeface="+mn-cs"/>
              </a:rPr>
              <a:t>SouthKorea</a:t>
            </a:r>
            <a:endParaRPr kumimoji="0" lang="en-US" sz="1000" b="1" i="1" u="none" strike="noStrike" kern="1200" cap="none" spc="0" normalizeH="0" baseline="0" noProof="0" dirty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Bodoni MT" panose="02070603080606020203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705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9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41300"/>
            <a:ext cx="9144000" cy="755650"/>
          </a:xfrm>
        </p:spPr>
        <p:txBody>
          <a:bodyPr/>
          <a:lstStyle/>
          <a:p>
            <a:r>
              <a:rPr lang="en-US" dirty="0" smtClean="0"/>
              <a:t>Strategy Considerations Recap (1 of 2)</a:t>
            </a:r>
            <a:endParaRPr lang="en-US" sz="2200" dirty="0"/>
          </a:p>
        </p:txBody>
      </p:sp>
      <p:sp>
        <p:nvSpPr>
          <p:cNvPr id="466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3064" y="1099596"/>
            <a:ext cx="8749781" cy="540598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cs typeface="Arial"/>
              </a:rPr>
              <a:t>Lesson Learned</a:t>
            </a:r>
          </a:p>
          <a:p>
            <a:pPr marL="520700" lvl="1" indent="-292100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cs typeface="Arial"/>
              </a:rPr>
              <a:t>Assessment of current Agency mission and envisioned future requirements</a:t>
            </a:r>
          </a:p>
          <a:p>
            <a:pPr marL="520700" lvl="1" indent="-292100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cs typeface="Arial"/>
              </a:rPr>
              <a:t>Lessons Learned </a:t>
            </a:r>
            <a:r>
              <a:rPr lang="en-US" dirty="0" smtClean="0">
                <a:cs typeface="Arial"/>
              </a:rPr>
              <a:t>on </a:t>
            </a:r>
            <a:r>
              <a:rPr lang="en-US" dirty="0">
                <a:cs typeface="Arial"/>
              </a:rPr>
              <a:t>TEAMS Next </a:t>
            </a:r>
            <a:r>
              <a:rPr lang="en-US" dirty="0" smtClean="0">
                <a:cs typeface="Arial"/>
              </a:rPr>
              <a:t>execution: requirements consolidation / deconsolidation for some MAPSS requirements</a:t>
            </a:r>
          </a:p>
          <a:p>
            <a:pPr marL="228600" marR="5080"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838200" algn="l"/>
                <a:tab pos="838835" algn="l"/>
              </a:tabLst>
            </a:pPr>
            <a:r>
              <a:rPr lang="en-US" sz="2400" dirty="0">
                <a:solidFill>
                  <a:schemeClr val="tx1"/>
                </a:solidFill>
                <a:cs typeface="Arial"/>
              </a:rPr>
              <a:t>Current Acquisition Environment</a:t>
            </a:r>
          </a:p>
          <a:p>
            <a:pPr marL="520700" marR="5080" lvl="1" indent="-292100">
              <a:spcBef>
                <a:spcPts val="600"/>
              </a:spcBef>
              <a:spcAft>
                <a:spcPts val="600"/>
              </a:spcAft>
              <a:tabLst>
                <a:tab pos="838200" algn="l"/>
                <a:tab pos="838835" algn="l"/>
              </a:tabLst>
            </a:pPr>
            <a:r>
              <a:rPr lang="en-US" dirty="0">
                <a:cs typeface="Arial"/>
              </a:rPr>
              <a:t>OSD’s emphasis on Category Management &amp; MDA’s pursuit of 80% “Spend Under Management” goal by 2029</a:t>
            </a:r>
          </a:p>
          <a:p>
            <a:pPr marL="520700" marR="5080" lvl="1" indent="-292100">
              <a:spcBef>
                <a:spcPts val="600"/>
              </a:spcBef>
              <a:spcAft>
                <a:spcPts val="600"/>
              </a:spcAft>
              <a:tabLst>
                <a:tab pos="838200" algn="l"/>
                <a:tab pos="838835" algn="l"/>
              </a:tabLst>
            </a:pPr>
            <a:r>
              <a:rPr lang="en-US" dirty="0">
                <a:cs typeface="Arial"/>
              </a:rPr>
              <a:t>MDA established Tier 1 Spend Under Management for Advisory &amp; Assistance contracts in March </a:t>
            </a:r>
            <a:r>
              <a:rPr lang="en-US" dirty="0" smtClean="0">
                <a:cs typeface="Arial"/>
              </a:rPr>
              <a:t>2020</a:t>
            </a:r>
          </a:p>
          <a:p>
            <a:pPr marR="5080" lvl="2">
              <a:spcBef>
                <a:spcPts val="600"/>
              </a:spcBef>
              <a:spcAft>
                <a:spcPts val="600"/>
              </a:spcAft>
              <a:tabLst>
                <a:tab pos="838200" algn="l"/>
                <a:tab pos="838835" algn="l"/>
              </a:tabLst>
            </a:pPr>
            <a:r>
              <a:rPr lang="en-US" b="0" dirty="0">
                <a:cs typeface="Arial"/>
              </a:rPr>
              <a:t>For MAPSS, MDA intends to leverage Best-in-class (BIC) contracts and existing contract solutions such as Government-wide Acquisition Contracts (GWACs), Multi-Agency Contracts (MACs)</a:t>
            </a:r>
          </a:p>
          <a:p>
            <a:pPr marR="5080" lvl="2">
              <a:spcBef>
                <a:spcPts val="600"/>
              </a:spcBef>
              <a:spcAft>
                <a:spcPts val="600"/>
              </a:spcAft>
              <a:tabLst>
                <a:tab pos="838200" algn="l"/>
                <a:tab pos="838835" algn="l"/>
              </a:tabLst>
            </a:pPr>
            <a:r>
              <a:rPr lang="en-US" b="0" dirty="0">
                <a:cs typeface="Arial"/>
              </a:rPr>
              <a:t>GWAC / MAC, Indefinite Delivery, Indefinite Quantity (IDIQ) contract vehicles also provide access to the use of Federal Acquisition Regulation (FAR) Part 16 authorities</a:t>
            </a:r>
          </a:p>
          <a:p>
            <a:pPr marL="228600" marR="5080" lvl="1" indent="0">
              <a:spcBef>
                <a:spcPts val="600"/>
              </a:spcBef>
              <a:spcAft>
                <a:spcPts val="600"/>
              </a:spcAft>
              <a:buNone/>
              <a:tabLst>
                <a:tab pos="838200" algn="l"/>
                <a:tab pos="838835" algn="l"/>
              </a:tabLst>
            </a:pPr>
            <a:endParaRPr lang="en-US" dirty="0">
              <a:cs typeface="Arial"/>
            </a:endParaRPr>
          </a:p>
          <a:p>
            <a:pPr marL="520700" marR="5080" lvl="1" indent="-292100">
              <a:spcBef>
                <a:spcPts val="600"/>
              </a:spcBef>
              <a:spcAft>
                <a:spcPts val="600"/>
              </a:spcAft>
              <a:tabLst>
                <a:tab pos="838200" algn="l"/>
                <a:tab pos="838835" algn="l"/>
              </a:tabLst>
            </a:pPr>
            <a:endParaRPr lang="en-US" dirty="0">
              <a:cs typeface="Arial"/>
            </a:endParaRPr>
          </a:p>
          <a:p>
            <a:pPr marL="520700" lvl="1" indent="-292100">
              <a:spcBef>
                <a:spcPts val="600"/>
              </a:spcBef>
              <a:spcAft>
                <a:spcPts val="600"/>
              </a:spcAft>
            </a:pPr>
            <a:endParaRPr lang="en-US" dirty="0"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91564E-8479-4CF4-B5F3-F3B53EDC7644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486400" y="6611779"/>
            <a:ext cx="3454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algn="ctr"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Approved for Public </a:t>
            </a:r>
            <a:r>
              <a:rPr lang="en-US" sz="1000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Release  24-MDA-11815 </a:t>
            </a:r>
            <a:r>
              <a:rPr lang="en-US" sz="10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(5 Jun 24)</a:t>
            </a:r>
          </a:p>
        </p:txBody>
      </p:sp>
    </p:spTree>
    <p:extLst>
      <p:ext uri="{BB962C8B-B14F-4D97-AF65-F5344CB8AC3E}">
        <p14:creationId xmlns:p14="http://schemas.microsoft.com/office/powerpoint/2010/main" val="253716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3064" y="1099596"/>
            <a:ext cx="8749781" cy="5405980"/>
          </a:xfrm>
        </p:spPr>
        <p:txBody>
          <a:bodyPr/>
          <a:lstStyle/>
          <a:p>
            <a:pPr marL="228600" marR="5080"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838200" algn="l"/>
                <a:tab pos="838835" algn="l"/>
              </a:tabLst>
            </a:pPr>
            <a:r>
              <a:rPr lang="en-US" sz="2400" dirty="0">
                <a:solidFill>
                  <a:schemeClr val="tx1"/>
                </a:solidFill>
                <a:cs typeface="Arial"/>
              </a:rPr>
              <a:t>Sourcing Strategy</a:t>
            </a:r>
          </a:p>
          <a:p>
            <a:pPr marL="520700" marR="5080" lvl="1" indent="-292100">
              <a:spcBef>
                <a:spcPts val="600"/>
              </a:spcBef>
              <a:spcAft>
                <a:spcPts val="600"/>
              </a:spcAft>
              <a:tabLst>
                <a:tab pos="838200" algn="l"/>
                <a:tab pos="838835" algn="l"/>
              </a:tabLst>
            </a:pPr>
            <a:r>
              <a:rPr lang="en-US" dirty="0" smtClean="0">
                <a:cs typeface="Arial"/>
              </a:rPr>
              <a:t>Considering input from Industry from our Spring 2024 RFI</a:t>
            </a:r>
          </a:p>
          <a:p>
            <a:pPr marL="520700" marR="5080" lvl="1" indent="-292100">
              <a:spcBef>
                <a:spcPts val="600"/>
              </a:spcBef>
              <a:spcAft>
                <a:spcPts val="600"/>
              </a:spcAft>
              <a:tabLst>
                <a:tab pos="838200" algn="l"/>
                <a:tab pos="838835" algn="l"/>
              </a:tabLst>
            </a:pPr>
            <a:r>
              <a:rPr lang="en-US" dirty="0" smtClean="0">
                <a:cs typeface="Arial"/>
              </a:rPr>
              <a:t>Considering </a:t>
            </a:r>
            <a:r>
              <a:rPr lang="en-US" dirty="0">
                <a:cs typeface="Arial"/>
              </a:rPr>
              <a:t>a board sourcing strategy for MAPSS which includes, but </a:t>
            </a:r>
            <a:r>
              <a:rPr lang="en-US" u="sng" dirty="0">
                <a:cs typeface="Arial"/>
              </a:rPr>
              <a:t>not limited </a:t>
            </a:r>
            <a:r>
              <a:rPr lang="en-US" u="sng" dirty="0" smtClean="0">
                <a:cs typeface="Arial"/>
              </a:rPr>
              <a:t>to</a:t>
            </a:r>
            <a:r>
              <a:rPr lang="en-US" dirty="0" smtClean="0">
                <a:cs typeface="Arial"/>
              </a:rPr>
              <a:t> (and is subject to change with each iteration of Market Research by Tranche): </a:t>
            </a:r>
            <a:endParaRPr lang="en-US" dirty="0">
              <a:cs typeface="Arial"/>
            </a:endParaRPr>
          </a:p>
          <a:p>
            <a:pPr marR="5080" lvl="2">
              <a:spcBef>
                <a:spcPts val="600"/>
              </a:spcBef>
              <a:spcAft>
                <a:spcPts val="600"/>
              </a:spcAft>
              <a:tabLst>
                <a:tab pos="838200" algn="l"/>
                <a:tab pos="838835" algn="l"/>
              </a:tabLst>
            </a:pPr>
            <a:r>
              <a:rPr lang="en-US" b="0" dirty="0">
                <a:cs typeface="Arial"/>
              </a:rPr>
              <a:t>GWACs / MACs: GSA’s OASIS/OASIS+, OSD’s ATSS by WHS, DIA’s SIA III, NASA SEWP V/VI, </a:t>
            </a:r>
            <a:r>
              <a:rPr lang="en-US" b="0" dirty="0" smtClean="0">
                <a:cs typeface="Arial"/>
              </a:rPr>
              <a:t>GSA’s VETS2; Use </a:t>
            </a:r>
            <a:r>
              <a:rPr lang="en-US" b="0" dirty="0">
                <a:cs typeface="Arial"/>
              </a:rPr>
              <a:t>of direct 8(a) set-asides &amp; Tribal/ANC </a:t>
            </a:r>
            <a:r>
              <a:rPr lang="en-US" b="0" dirty="0" smtClean="0">
                <a:cs typeface="Arial"/>
              </a:rPr>
              <a:t>awards; MDA-sourced </a:t>
            </a:r>
            <a:r>
              <a:rPr lang="en-US" b="0" dirty="0">
                <a:cs typeface="Arial"/>
              </a:rPr>
              <a:t>contract vehicle</a:t>
            </a:r>
          </a:p>
          <a:p>
            <a:pPr marL="520700" marR="5080" lvl="1" indent="-292100">
              <a:spcBef>
                <a:spcPts val="600"/>
              </a:spcBef>
              <a:spcAft>
                <a:spcPts val="600"/>
              </a:spcAft>
              <a:tabLst>
                <a:tab pos="838200" algn="l"/>
                <a:tab pos="838835" algn="l"/>
              </a:tabLst>
            </a:pPr>
            <a:r>
              <a:rPr lang="en-US" dirty="0" smtClean="0">
                <a:cs typeface="Arial"/>
              </a:rPr>
              <a:t>Due </a:t>
            </a:r>
            <a:r>
              <a:rPr lang="en-US" dirty="0">
                <a:cs typeface="Arial"/>
              </a:rPr>
              <a:t>to timing, available scope &amp; business areas, GSA’s One Acquisition Solution for Integrated Services + (OASIS+) </a:t>
            </a:r>
            <a:r>
              <a:rPr lang="en-US" dirty="0" smtClean="0">
                <a:cs typeface="Arial"/>
              </a:rPr>
              <a:t>is </a:t>
            </a:r>
            <a:r>
              <a:rPr lang="en-US" smtClean="0">
                <a:cs typeface="Arial"/>
              </a:rPr>
              <a:t>likely to serve </a:t>
            </a:r>
            <a:r>
              <a:rPr lang="en-US" dirty="0">
                <a:cs typeface="Arial"/>
              </a:rPr>
              <a:t>as the primary contracting vehicle for a substantial portion of MAPSS </a:t>
            </a:r>
            <a:r>
              <a:rPr lang="en-US" dirty="0" smtClean="0">
                <a:cs typeface="Arial"/>
              </a:rPr>
              <a:t>requirements</a:t>
            </a:r>
            <a:endParaRPr lang="en-US" dirty="0">
              <a:cs typeface="Arial"/>
            </a:endParaRPr>
          </a:p>
          <a:p>
            <a:pPr marL="695325" marR="5080" lvl="2" indent="-292100">
              <a:spcBef>
                <a:spcPts val="600"/>
              </a:spcBef>
              <a:spcAft>
                <a:spcPts val="600"/>
              </a:spcAft>
              <a:tabLst>
                <a:tab pos="838200" algn="l"/>
                <a:tab pos="838835" algn="l"/>
              </a:tabLst>
            </a:pPr>
            <a:r>
              <a:rPr lang="en-US" dirty="0">
                <a:cs typeface="Arial"/>
              </a:rPr>
              <a:t>See: </a:t>
            </a:r>
            <a:r>
              <a:rPr lang="en-US" dirty="0">
                <a:cs typeface="Arial"/>
                <a:hlinkClick r:id="rId3"/>
              </a:rPr>
              <a:t>https://buy.gsa.gov/interact/community/196/activity-feed</a:t>
            </a:r>
            <a:r>
              <a:rPr lang="en-US" dirty="0">
                <a:cs typeface="Arial"/>
              </a:rPr>
              <a:t>  </a:t>
            </a:r>
          </a:p>
          <a:p>
            <a:pPr marL="520700" marR="5080" lvl="1" indent="-292100">
              <a:spcBef>
                <a:spcPts val="600"/>
              </a:spcBef>
              <a:spcAft>
                <a:spcPts val="600"/>
              </a:spcAft>
              <a:tabLst>
                <a:tab pos="838200" algn="l"/>
                <a:tab pos="838835" algn="l"/>
              </a:tabLst>
            </a:pPr>
            <a:r>
              <a:rPr lang="en-US" dirty="0">
                <a:cs typeface="Arial"/>
              </a:rPr>
              <a:t>Sourcing decisions will be communicated as early as possible to enable Industry’s ability to make strategic business decisions &amp; develop teaming arrangement(s)</a:t>
            </a:r>
          </a:p>
          <a:p>
            <a:pPr marL="520700" marR="5080" lvl="1" indent="-292100">
              <a:spcBef>
                <a:spcPts val="600"/>
              </a:spcBef>
              <a:spcAft>
                <a:spcPts val="600"/>
              </a:spcAft>
              <a:tabLst>
                <a:tab pos="838200" algn="l"/>
                <a:tab pos="838835" algn="l"/>
              </a:tabLst>
            </a:pPr>
            <a:endParaRPr lang="en-US" dirty="0"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91564E-8479-4CF4-B5F3-F3B53EDC7644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41300"/>
            <a:ext cx="9144000" cy="755650"/>
          </a:xfrm>
        </p:spPr>
        <p:txBody>
          <a:bodyPr/>
          <a:lstStyle/>
          <a:p>
            <a:r>
              <a:rPr lang="en-US" dirty="0" smtClean="0"/>
              <a:t>Strategy Considerations Recap (2 of 2)</a:t>
            </a:r>
            <a:endParaRPr lang="en-US" sz="2200" dirty="0"/>
          </a:p>
        </p:txBody>
      </p:sp>
      <p:sp>
        <p:nvSpPr>
          <p:cNvPr id="5" name="Rectangle 4"/>
          <p:cNvSpPr/>
          <p:nvPr/>
        </p:nvSpPr>
        <p:spPr>
          <a:xfrm>
            <a:off x="5486400" y="6611779"/>
            <a:ext cx="3454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algn="ctr"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Approved for Public </a:t>
            </a:r>
            <a:r>
              <a:rPr lang="en-US" sz="1000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Release  24-MDA-11815 </a:t>
            </a:r>
            <a:r>
              <a:rPr lang="en-US" sz="10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(5 Jun 24)</a:t>
            </a:r>
          </a:p>
        </p:txBody>
      </p:sp>
    </p:spTree>
    <p:extLst>
      <p:ext uri="{BB962C8B-B14F-4D97-AF65-F5344CB8AC3E}">
        <p14:creationId xmlns:p14="http://schemas.microsoft.com/office/powerpoint/2010/main" val="25911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346646" y="1139724"/>
            <a:ext cx="1198973" cy="242891"/>
          </a:xfrm>
          <a:prstGeom prst="rect">
            <a:avLst/>
          </a:prstGeom>
          <a:solidFill>
            <a:srgbClr val="002060"/>
          </a:solidFill>
          <a:ln w="12700">
            <a:solidFill>
              <a:srgbClr val="0631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3973451" y="1141017"/>
          <a:ext cx="2407128" cy="4801489"/>
        </p:xfrm>
        <a:graphic>
          <a:graphicData uri="http://schemas.openxmlformats.org/drawingml/2006/table">
            <a:tbl>
              <a:tblPr/>
              <a:tblGrid>
                <a:gridCol w="200594">
                  <a:extLst>
                    <a:ext uri="{9D8B030D-6E8A-4147-A177-3AD203B41FA5}">
                      <a16:colId xmlns:a16="http://schemas.microsoft.com/office/drawing/2014/main" val="3864442753"/>
                    </a:ext>
                  </a:extLst>
                </a:gridCol>
                <a:gridCol w="200594">
                  <a:extLst>
                    <a:ext uri="{9D8B030D-6E8A-4147-A177-3AD203B41FA5}">
                      <a16:colId xmlns:a16="http://schemas.microsoft.com/office/drawing/2014/main" val="2069310667"/>
                    </a:ext>
                  </a:extLst>
                </a:gridCol>
                <a:gridCol w="200594">
                  <a:extLst>
                    <a:ext uri="{9D8B030D-6E8A-4147-A177-3AD203B41FA5}">
                      <a16:colId xmlns:a16="http://schemas.microsoft.com/office/drawing/2014/main" val="888172734"/>
                    </a:ext>
                  </a:extLst>
                </a:gridCol>
                <a:gridCol w="200594">
                  <a:extLst>
                    <a:ext uri="{9D8B030D-6E8A-4147-A177-3AD203B41FA5}">
                      <a16:colId xmlns:a16="http://schemas.microsoft.com/office/drawing/2014/main" val="2593921189"/>
                    </a:ext>
                  </a:extLst>
                </a:gridCol>
                <a:gridCol w="200594">
                  <a:extLst>
                    <a:ext uri="{9D8B030D-6E8A-4147-A177-3AD203B41FA5}">
                      <a16:colId xmlns:a16="http://schemas.microsoft.com/office/drawing/2014/main" val="2663044162"/>
                    </a:ext>
                  </a:extLst>
                </a:gridCol>
                <a:gridCol w="200594">
                  <a:extLst>
                    <a:ext uri="{9D8B030D-6E8A-4147-A177-3AD203B41FA5}">
                      <a16:colId xmlns:a16="http://schemas.microsoft.com/office/drawing/2014/main" val="1747142080"/>
                    </a:ext>
                  </a:extLst>
                </a:gridCol>
                <a:gridCol w="200594">
                  <a:extLst>
                    <a:ext uri="{9D8B030D-6E8A-4147-A177-3AD203B41FA5}">
                      <a16:colId xmlns:a16="http://schemas.microsoft.com/office/drawing/2014/main" val="548242582"/>
                    </a:ext>
                  </a:extLst>
                </a:gridCol>
                <a:gridCol w="200594">
                  <a:extLst>
                    <a:ext uri="{9D8B030D-6E8A-4147-A177-3AD203B41FA5}">
                      <a16:colId xmlns:a16="http://schemas.microsoft.com/office/drawing/2014/main" val="755207813"/>
                    </a:ext>
                  </a:extLst>
                </a:gridCol>
                <a:gridCol w="200594">
                  <a:extLst>
                    <a:ext uri="{9D8B030D-6E8A-4147-A177-3AD203B41FA5}">
                      <a16:colId xmlns:a16="http://schemas.microsoft.com/office/drawing/2014/main" val="429947530"/>
                    </a:ext>
                  </a:extLst>
                </a:gridCol>
                <a:gridCol w="200594">
                  <a:extLst>
                    <a:ext uri="{9D8B030D-6E8A-4147-A177-3AD203B41FA5}">
                      <a16:colId xmlns:a16="http://schemas.microsoft.com/office/drawing/2014/main" val="1521881436"/>
                    </a:ext>
                  </a:extLst>
                </a:gridCol>
                <a:gridCol w="200594">
                  <a:extLst>
                    <a:ext uri="{9D8B030D-6E8A-4147-A177-3AD203B41FA5}">
                      <a16:colId xmlns:a16="http://schemas.microsoft.com/office/drawing/2014/main" val="2509261670"/>
                    </a:ext>
                  </a:extLst>
                </a:gridCol>
                <a:gridCol w="200594">
                  <a:extLst>
                    <a:ext uri="{9D8B030D-6E8A-4147-A177-3AD203B41FA5}">
                      <a16:colId xmlns:a16="http://schemas.microsoft.com/office/drawing/2014/main" val="3693170586"/>
                    </a:ext>
                  </a:extLst>
                </a:gridCol>
              </a:tblGrid>
              <a:tr h="238659">
                <a:tc gridSpan="4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CY2027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CY2028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CY2029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755903"/>
                  </a:ext>
                </a:extLst>
              </a:tr>
              <a:tr h="48512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Q1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Q2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Q3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Q4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Q1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Q2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Q3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Q4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Q1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Q2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Q3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Q4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2276729"/>
                  </a:ext>
                </a:extLst>
              </a:tr>
              <a:tr h="25916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5984199"/>
                  </a:ext>
                </a:extLst>
              </a:tr>
              <a:tr h="23865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0812931"/>
                  </a:ext>
                </a:extLst>
              </a:tr>
              <a:tr h="23865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5214482"/>
                  </a:ext>
                </a:extLst>
              </a:tr>
              <a:tr h="23865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7073909"/>
                  </a:ext>
                </a:extLst>
              </a:tr>
              <a:tr h="23865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9427985"/>
                  </a:ext>
                </a:extLst>
              </a:tr>
              <a:tr h="23865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501861"/>
                  </a:ext>
                </a:extLst>
              </a:tr>
              <a:tr h="23865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0375206"/>
                  </a:ext>
                </a:extLst>
              </a:tr>
              <a:tr h="23865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0803867"/>
                  </a:ext>
                </a:extLst>
              </a:tr>
              <a:tr h="23865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2854871"/>
                  </a:ext>
                </a:extLst>
              </a:tr>
              <a:tr h="23865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8125079"/>
                  </a:ext>
                </a:extLst>
              </a:tr>
              <a:tr h="23865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7550342"/>
                  </a:ext>
                </a:extLst>
              </a:tr>
              <a:tr h="23865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1594237"/>
                  </a:ext>
                </a:extLst>
              </a:tr>
              <a:tr h="23865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9869026"/>
                  </a:ext>
                </a:extLst>
              </a:tr>
              <a:tr h="23865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0025126"/>
                  </a:ext>
                </a:extLst>
              </a:tr>
              <a:tr h="23865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2806596"/>
                  </a:ext>
                </a:extLst>
              </a:tr>
              <a:tr h="23865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91861"/>
                  </a:ext>
                </a:extLst>
              </a:tr>
              <a:tr h="23865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4953829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6375082" y="1141014"/>
          <a:ext cx="2423808" cy="4818068"/>
        </p:xfrm>
        <a:graphic>
          <a:graphicData uri="http://schemas.openxmlformats.org/drawingml/2006/table">
            <a:tbl>
              <a:tblPr/>
              <a:tblGrid>
                <a:gridCol w="201984">
                  <a:extLst>
                    <a:ext uri="{9D8B030D-6E8A-4147-A177-3AD203B41FA5}">
                      <a16:colId xmlns:a16="http://schemas.microsoft.com/office/drawing/2014/main" val="1985582885"/>
                    </a:ext>
                  </a:extLst>
                </a:gridCol>
                <a:gridCol w="201984">
                  <a:extLst>
                    <a:ext uri="{9D8B030D-6E8A-4147-A177-3AD203B41FA5}">
                      <a16:colId xmlns:a16="http://schemas.microsoft.com/office/drawing/2014/main" val="711388583"/>
                    </a:ext>
                  </a:extLst>
                </a:gridCol>
                <a:gridCol w="201984">
                  <a:extLst>
                    <a:ext uri="{9D8B030D-6E8A-4147-A177-3AD203B41FA5}">
                      <a16:colId xmlns:a16="http://schemas.microsoft.com/office/drawing/2014/main" val="2323313534"/>
                    </a:ext>
                  </a:extLst>
                </a:gridCol>
                <a:gridCol w="201984">
                  <a:extLst>
                    <a:ext uri="{9D8B030D-6E8A-4147-A177-3AD203B41FA5}">
                      <a16:colId xmlns:a16="http://schemas.microsoft.com/office/drawing/2014/main" val="3846043995"/>
                    </a:ext>
                  </a:extLst>
                </a:gridCol>
                <a:gridCol w="201984">
                  <a:extLst>
                    <a:ext uri="{9D8B030D-6E8A-4147-A177-3AD203B41FA5}">
                      <a16:colId xmlns:a16="http://schemas.microsoft.com/office/drawing/2014/main" val="749873453"/>
                    </a:ext>
                  </a:extLst>
                </a:gridCol>
                <a:gridCol w="201984">
                  <a:extLst>
                    <a:ext uri="{9D8B030D-6E8A-4147-A177-3AD203B41FA5}">
                      <a16:colId xmlns:a16="http://schemas.microsoft.com/office/drawing/2014/main" val="3158931796"/>
                    </a:ext>
                  </a:extLst>
                </a:gridCol>
                <a:gridCol w="201984">
                  <a:extLst>
                    <a:ext uri="{9D8B030D-6E8A-4147-A177-3AD203B41FA5}">
                      <a16:colId xmlns:a16="http://schemas.microsoft.com/office/drawing/2014/main" val="1785922352"/>
                    </a:ext>
                  </a:extLst>
                </a:gridCol>
                <a:gridCol w="201984">
                  <a:extLst>
                    <a:ext uri="{9D8B030D-6E8A-4147-A177-3AD203B41FA5}">
                      <a16:colId xmlns:a16="http://schemas.microsoft.com/office/drawing/2014/main" val="2548665827"/>
                    </a:ext>
                  </a:extLst>
                </a:gridCol>
                <a:gridCol w="201984">
                  <a:extLst>
                    <a:ext uri="{9D8B030D-6E8A-4147-A177-3AD203B41FA5}">
                      <a16:colId xmlns:a16="http://schemas.microsoft.com/office/drawing/2014/main" val="623162490"/>
                    </a:ext>
                  </a:extLst>
                </a:gridCol>
                <a:gridCol w="201984">
                  <a:extLst>
                    <a:ext uri="{9D8B030D-6E8A-4147-A177-3AD203B41FA5}">
                      <a16:colId xmlns:a16="http://schemas.microsoft.com/office/drawing/2014/main" val="924537282"/>
                    </a:ext>
                  </a:extLst>
                </a:gridCol>
                <a:gridCol w="201984">
                  <a:extLst>
                    <a:ext uri="{9D8B030D-6E8A-4147-A177-3AD203B41FA5}">
                      <a16:colId xmlns:a16="http://schemas.microsoft.com/office/drawing/2014/main" val="1795906411"/>
                    </a:ext>
                  </a:extLst>
                </a:gridCol>
                <a:gridCol w="201984">
                  <a:extLst>
                    <a:ext uri="{9D8B030D-6E8A-4147-A177-3AD203B41FA5}">
                      <a16:colId xmlns:a16="http://schemas.microsoft.com/office/drawing/2014/main" val="1651370942"/>
                    </a:ext>
                  </a:extLst>
                </a:gridCol>
              </a:tblGrid>
              <a:tr h="238510">
                <a:tc gridSpan="4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CY2030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CY2031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CY2032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3218701"/>
                  </a:ext>
                </a:extLst>
              </a:tr>
              <a:tr h="48481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Q1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Q2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Q3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Q4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Q1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Q2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Q3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Q4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Q1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Q2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Q3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Q4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5661086"/>
                  </a:ext>
                </a:extLst>
              </a:tr>
              <a:tr h="2385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3349902"/>
                  </a:ext>
                </a:extLst>
              </a:tr>
              <a:tr h="2385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773819"/>
                  </a:ext>
                </a:extLst>
              </a:tr>
              <a:tr h="2385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8625549"/>
                  </a:ext>
                </a:extLst>
              </a:tr>
              <a:tr h="2385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6494874"/>
                  </a:ext>
                </a:extLst>
              </a:tr>
              <a:tr h="2385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3418490"/>
                  </a:ext>
                </a:extLst>
              </a:tr>
              <a:tr h="2385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6522541"/>
                  </a:ext>
                </a:extLst>
              </a:tr>
              <a:tr h="27858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2228629"/>
                  </a:ext>
                </a:extLst>
              </a:tr>
              <a:tr h="2385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9754540"/>
                  </a:ext>
                </a:extLst>
              </a:tr>
              <a:tr h="2385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3502457"/>
                  </a:ext>
                </a:extLst>
              </a:tr>
              <a:tr h="2385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4693995"/>
                  </a:ext>
                </a:extLst>
              </a:tr>
              <a:tr h="2385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7213329"/>
                  </a:ext>
                </a:extLst>
              </a:tr>
              <a:tr h="2385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9489415"/>
                  </a:ext>
                </a:extLst>
              </a:tr>
              <a:tr h="2385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6636581"/>
                  </a:ext>
                </a:extLst>
              </a:tr>
              <a:tr h="2385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7974086"/>
                  </a:ext>
                </a:extLst>
              </a:tr>
              <a:tr h="2385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9858860"/>
                  </a:ext>
                </a:extLst>
              </a:tr>
              <a:tr h="2385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5475101"/>
                  </a:ext>
                </a:extLst>
              </a:tr>
              <a:tr h="2385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7809127"/>
                  </a:ext>
                </a:extLst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1557807" y="1141415"/>
          <a:ext cx="2409792" cy="4817663"/>
        </p:xfrm>
        <a:graphic>
          <a:graphicData uri="http://schemas.openxmlformats.org/drawingml/2006/table">
            <a:tbl>
              <a:tblPr/>
              <a:tblGrid>
                <a:gridCol w="200816">
                  <a:extLst>
                    <a:ext uri="{9D8B030D-6E8A-4147-A177-3AD203B41FA5}">
                      <a16:colId xmlns:a16="http://schemas.microsoft.com/office/drawing/2014/main" val="381063037"/>
                    </a:ext>
                  </a:extLst>
                </a:gridCol>
                <a:gridCol w="200816">
                  <a:extLst>
                    <a:ext uri="{9D8B030D-6E8A-4147-A177-3AD203B41FA5}">
                      <a16:colId xmlns:a16="http://schemas.microsoft.com/office/drawing/2014/main" val="4051482406"/>
                    </a:ext>
                  </a:extLst>
                </a:gridCol>
                <a:gridCol w="200816">
                  <a:extLst>
                    <a:ext uri="{9D8B030D-6E8A-4147-A177-3AD203B41FA5}">
                      <a16:colId xmlns:a16="http://schemas.microsoft.com/office/drawing/2014/main" val="3065129296"/>
                    </a:ext>
                  </a:extLst>
                </a:gridCol>
                <a:gridCol w="200816">
                  <a:extLst>
                    <a:ext uri="{9D8B030D-6E8A-4147-A177-3AD203B41FA5}">
                      <a16:colId xmlns:a16="http://schemas.microsoft.com/office/drawing/2014/main" val="3842590824"/>
                    </a:ext>
                  </a:extLst>
                </a:gridCol>
                <a:gridCol w="200816">
                  <a:extLst>
                    <a:ext uri="{9D8B030D-6E8A-4147-A177-3AD203B41FA5}">
                      <a16:colId xmlns:a16="http://schemas.microsoft.com/office/drawing/2014/main" val="2413984409"/>
                    </a:ext>
                  </a:extLst>
                </a:gridCol>
                <a:gridCol w="200816">
                  <a:extLst>
                    <a:ext uri="{9D8B030D-6E8A-4147-A177-3AD203B41FA5}">
                      <a16:colId xmlns:a16="http://schemas.microsoft.com/office/drawing/2014/main" val="500042937"/>
                    </a:ext>
                  </a:extLst>
                </a:gridCol>
                <a:gridCol w="200816">
                  <a:extLst>
                    <a:ext uri="{9D8B030D-6E8A-4147-A177-3AD203B41FA5}">
                      <a16:colId xmlns:a16="http://schemas.microsoft.com/office/drawing/2014/main" val="160166614"/>
                    </a:ext>
                  </a:extLst>
                </a:gridCol>
                <a:gridCol w="200816">
                  <a:extLst>
                    <a:ext uri="{9D8B030D-6E8A-4147-A177-3AD203B41FA5}">
                      <a16:colId xmlns:a16="http://schemas.microsoft.com/office/drawing/2014/main" val="127821226"/>
                    </a:ext>
                  </a:extLst>
                </a:gridCol>
                <a:gridCol w="200816">
                  <a:extLst>
                    <a:ext uri="{9D8B030D-6E8A-4147-A177-3AD203B41FA5}">
                      <a16:colId xmlns:a16="http://schemas.microsoft.com/office/drawing/2014/main" val="4251093482"/>
                    </a:ext>
                  </a:extLst>
                </a:gridCol>
                <a:gridCol w="200816">
                  <a:extLst>
                    <a:ext uri="{9D8B030D-6E8A-4147-A177-3AD203B41FA5}">
                      <a16:colId xmlns:a16="http://schemas.microsoft.com/office/drawing/2014/main" val="2169801877"/>
                    </a:ext>
                  </a:extLst>
                </a:gridCol>
                <a:gridCol w="200816">
                  <a:extLst>
                    <a:ext uri="{9D8B030D-6E8A-4147-A177-3AD203B41FA5}">
                      <a16:colId xmlns:a16="http://schemas.microsoft.com/office/drawing/2014/main" val="3457905315"/>
                    </a:ext>
                  </a:extLst>
                </a:gridCol>
                <a:gridCol w="200816">
                  <a:extLst>
                    <a:ext uri="{9D8B030D-6E8A-4147-A177-3AD203B41FA5}">
                      <a16:colId xmlns:a16="http://schemas.microsoft.com/office/drawing/2014/main" val="3278449182"/>
                    </a:ext>
                  </a:extLst>
                </a:gridCol>
              </a:tblGrid>
              <a:tr h="24049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CY2024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CY2025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CY2026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7142110"/>
                  </a:ext>
                </a:extLst>
              </a:tr>
              <a:tr h="4888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Q1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Q2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Q3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Q4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Q1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Q2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Q3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Q4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Q1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Q2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Q3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Q4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401328"/>
                  </a:ext>
                </a:extLst>
              </a:tr>
              <a:tr h="2404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2689251"/>
                  </a:ext>
                </a:extLst>
              </a:tr>
              <a:tr h="2404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8830996"/>
                  </a:ext>
                </a:extLst>
              </a:tr>
              <a:tr h="2404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0586160"/>
                  </a:ext>
                </a:extLst>
              </a:tr>
              <a:tr h="2404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3289991"/>
                  </a:ext>
                </a:extLst>
              </a:tr>
              <a:tr h="2404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6573248"/>
                  </a:ext>
                </a:extLst>
              </a:tr>
              <a:tr h="2404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6693034"/>
                  </a:ext>
                </a:extLst>
              </a:tr>
              <a:tr h="2404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8274746"/>
                  </a:ext>
                </a:extLst>
              </a:tr>
              <a:tr h="2404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3574227"/>
                  </a:ext>
                </a:extLst>
              </a:tr>
              <a:tr h="2404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7226120"/>
                  </a:ext>
                </a:extLst>
              </a:tr>
              <a:tr h="2404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2682110"/>
                  </a:ext>
                </a:extLst>
              </a:tr>
              <a:tr h="2404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637937"/>
                  </a:ext>
                </a:extLst>
              </a:tr>
              <a:tr h="2404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7095449"/>
                  </a:ext>
                </a:extLst>
              </a:tr>
              <a:tr h="2404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7293618"/>
                  </a:ext>
                </a:extLst>
              </a:tr>
              <a:tr h="2404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3724068"/>
                  </a:ext>
                </a:extLst>
              </a:tr>
              <a:tr h="2404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755843"/>
                  </a:ext>
                </a:extLst>
              </a:tr>
              <a:tr h="2404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548492"/>
                  </a:ext>
                </a:extLst>
              </a:tr>
              <a:tr h="2404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3" marR="8333" marT="83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4405962"/>
                  </a:ext>
                </a:extLst>
              </a:tr>
            </a:tbl>
          </a:graphicData>
        </a:graphic>
      </p:graphicFrame>
      <p:sp>
        <p:nvSpPr>
          <p:cNvPr id="136" name="Rectangle 135"/>
          <p:cNvSpPr/>
          <p:nvPr/>
        </p:nvSpPr>
        <p:spPr>
          <a:xfrm>
            <a:off x="346646" y="1374659"/>
            <a:ext cx="1211162" cy="4581144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50" b="1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Legacy Contract Expiration Dates</a:t>
            </a:r>
            <a:endParaRPr lang="en-US" sz="750" b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309113"/>
            <a:ext cx="9144000" cy="631308"/>
          </a:xfrm>
        </p:spPr>
        <p:txBody>
          <a:bodyPr/>
          <a:lstStyle/>
          <a:p>
            <a:r>
              <a:rPr lang="en-US" dirty="0" smtClean="0">
                <a:cs typeface="Times New Roman" panose="02020603050405020304" pitchFamily="18" charset="0"/>
              </a:rPr>
              <a:t>MAPSS Acquisition </a:t>
            </a:r>
            <a:br>
              <a:rPr lang="en-US" dirty="0" smtClean="0">
                <a:cs typeface="Times New Roman" panose="02020603050405020304" pitchFamily="18" charset="0"/>
              </a:rPr>
            </a:br>
            <a:r>
              <a:rPr lang="en-US" sz="2200" dirty="0" smtClean="0">
                <a:cs typeface="Times New Roman" panose="02020603050405020304" pitchFamily="18" charset="0"/>
              </a:rPr>
              <a:t>Tranches Approach (</a:t>
            </a:r>
            <a:r>
              <a:rPr lang="en-US" sz="2200" u="sng" dirty="0" smtClean="0">
                <a:cs typeface="Times New Roman" panose="02020603050405020304" pitchFamily="18" charset="0"/>
              </a:rPr>
              <a:t>revised from 22 March Webinar</a:t>
            </a:r>
            <a:r>
              <a:rPr lang="en-US" sz="2200" dirty="0" smtClean="0">
                <a:cs typeface="Times New Roman" panose="02020603050405020304" pitchFamily="18" charset="0"/>
              </a:rPr>
              <a:t>)</a:t>
            </a:r>
            <a:endParaRPr lang="en-US" sz="2200" dirty="0">
              <a:cs typeface="Times New Roman" panose="02020603050405020304" pitchFamily="18" charset="0"/>
            </a:endParaRPr>
          </a:p>
        </p:txBody>
      </p:sp>
      <p:sp>
        <p:nvSpPr>
          <p:cNvPr id="91" name="Slide Number Placeholder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none" lIns="91440" tIns="45720" rIns="91440" bIns="45720" rtlCol="0" anchor="b" anchorCtr="0"/>
          <a:lstStyle/>
          <a:p>
            <a:pPr algn="r"/>
            <a:fld id="{2991564E-8479-4CF4-B5F3-F3B53EDC7644}" type="slidenum">
              <a:rPr lang="en-US" sz="900">
                <a:solidFill>
                  <a:schemeClr val="bg1"/>
                </a:solidFill>
              </a:rPr>
              <a:pPr algn="r"/>
              <a:t>12</a:t>
            </a:fld>
            <a:endParaRPr lang="en-US" sz="900" dirty="0">
              <a:solidFill>
                <a:schemeClr val="bg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557807" y="5959078"/>
            <a:ext cx="72410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2277597" y="1982539"/>
            <a:ext cx="1986607" cy="484357"/>
            <a:chOff x="3077697" y="1963489"/>
            <a:chExt cx="1986607" cy="484357"/>
          </a:xfrm>
        </p:grpSpPr>
        <p:grpSp>
          <p:nvGrpSpPr>
            <p:cNvPr id="15" name="Group 14"/>
            <p:cNvGrpSpPr>
              <a:grpSpLocks noChangeAspect="1"/>
            </p:cNvGrpSpPr>
            <p:nvPr/>
          </p:nvGrpSpPr>
          <p:grpSpPr>
            <a:xfrm>
              <a:off x="3773543" y="1963489"/>
              <a:ext cx="1290761" cy="484357"/>
              <a:chOff x="3773543" y="1794298"/>
              <a:chExt cx="1290761" cy="484357"/>
            </a:xfrm>
          </p:grpSpPr>
          <p:sp>
            <p:nvSpPr>
              <p:cNvPr id="12" name="Rounded Rectangle 11"/>
              <p:cNvSpPr/>
              <p:nvPr/>
            </p:nvSpPr>
            <p:spPr>
              <a:xfrm>
                <a:off x="3773543" y="1794298"/>
                <a:ext cx="1290761" cy="484357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4020526" y="1901094"/>
                <a:ext cx="1017222" cy="9233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600" b="1" dirty="0" smtClean="0">
                    <a:latin typeface="+mj-lt"/>
                    <a:cs typeface="Times New Roman" panose="02020603050405020304" pitchFamily="18" charset="0"/>
                  </a:rPr>
                  <a:t>Quality/Mission Assurance</a:t>
                </a:r>
                <a:endParaRPr lang="en-US" sz="600" b="1" dirty="0">
                  <a:latin typeface="+mj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4501025" y="2087815"/>
                <a:ext cx="232436" cy="923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600" b="1" dirty="0" smtClean="0">
                    <a:latin typeface="+mj-lt"/>
                    <a:cs typeface="Times New Roman" panose="02020603050405020304" pitchFamily="18" charset="0"/>
                  </a:rPr>
                  <a:t>Safety</a:t>
                </a:r>
                <a:endParaRPr lang="en-US" sz="600" b="1" dirty="0">
                  <a:latin typeface="+mj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" name="5-Point Star 70"/>
              <p:cNvSpPr>
                <a:spLocks noChangeAspect="1"/>
              </p:cNvSpPr>
              <p:nvPr/>
            </p:nvSpPr>
            <p:spPr>
              <a:xfrm>
                <a:off x="4360637" y="2088261"/>
                <a:ext cx="97511" cy="91440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" name="5-Point Star 71"/>
              <p:cNvSpPr/>
              <p:nvPr/>
            </p:nvSpPr>
            <p:spPr>
              <a:xfrm>
                <a:off x="3871454" y="1901540"/>
                <a:ext cx="100584" cy="91440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3077697" y="2090820"/>
              <a:ext cx="7904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 smtClean="0"/>
                <a:t>Tranche 1</a:t>
              </a:r>
              <a:endParaRPr lang="en-US" sz="1000" b="1" dirty="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536048" y="2619820"/>
            <a:ext cx="2319931" cy="693929"/>
            <a:chOff x="2728328" y="2425510"/>
            <a:chExt cx="2319931" cy="693929"/>
          </a:xfrm>
        </p:grpSpPr>
        <p:grpSp>
          <p:nvGrpSpPr>
            <p:cNvPr id="11" name="Group 10"/>
            <p:cNvGrpSpPr/>
            <p:nvPr/>
          </p:nvGrpSpPr>
          <p:grpSpPr>
            <a:xfrm>
              <a:off x="3429929" y="2425510"/>
              <a:ext cx="1618330" cy="693929"/>
              <a:chOff x="5037749" y="2768409"/>
              <a:chExt cx="1618330" cy="693929"/>
            </a:xfrm>
          </p:grpSpPr>
          <p:sp>
            <p:nvSpPr>
              <p:cNvPr id="165" name="Rounded Rectangle 164"/>
              <p:cNvSpPr/>
              <p:nvPr/>
            </p:nvSpPr>
            <p:spPr>
              <a:xfrm>
                <a:off x="5037749" y="2768409"/>
                <a:ext cx="1618330" cy="693929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5331244" y="2809998"/>
                <a:ext cx="421590" cy="923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600" b="1" dirty="0" smtClean="0">
                    <a:latin typeface="+mj-lt"/>
                    <a:cs typeface="Times New Roman" panose="02020603050405020304" pitchFamily="18" charset="0"/>
                  </a:rPr>
                  <a:t>Intelligence</a:t>
                </a:r>
                <a:endParaRPr lang="en-US" sz="600" b="1" dirty="0">
                  <a:latin typeface="+mj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5380709" y="2949426"/>
                <a:ext cx="1091646" cy="923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600" b="1" dirty="0" smtClean="0">
                    <a:latin typeface="+mj-lt"/>
                    <a:cs typeface="Times New Roman" panose="02020603050405020304" pitchFamily="18" charset="0"/>
                  </a:rPr>
                  <a:t>Sec Ops/Counter-Intelligence</a:t>
                </a:r>
                <a:endParaRPr lang="en-US" sz="600" b="1" dirty="0">
                  <a:latin typeface="+mj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>
                <a:off x="5387853" y="3073973"/>
                <a:ext cx="1192634" cy="923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600" b="1" dirty="0" smtClean="0">
                    <a:latin typeface="+mj-lt"/>
                    <a:cs typeface="Times New Roman" panose="02020603050405020304" pitchFamily="18" charset="0"/>
                  </a:rPr>
                  <a:t>Facilities Lifecycle Management</a:t>
                </a:r>
                <a:endParaRPr lang="en-US" sz="600" b="1" dirty="0">
                  <a:latin typeface="+mj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5710242" y="3333077"/>
                <a:ext cx="495328" cy="923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600" b="1" dirty="0" smtClean="0">
                    <a:latin typeface="+mj-lt"/>
                    <a:cs typeface="Times New Roman" panose="02020603050405020304" pitchFamily="18" charset="0"/>
                  </a:rPr>
                  <a:t>Public Affairs</a:t>
                </a:r>
                <a:endParaRPr lang="en-US" sz="600" b="1" dirty="0">
                  <a:latin typeface="+mj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58" name="5-Point Star 57"/>
              <p:cNvSpPr>
                <a:spLocks noChangeAspect="1"/>
              </p:cNvSpPr>
              <p:nvPr/>
            </p:nvSpPr>
            <p:spPr>
              <a:xfrm>
                <a:off x="5187828" y="2812572"/>
                <a:ext cx="92972" cy="87184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0" name="5-Point Star 59"/>
              <p:cNvSpPr>
                <a:spLocks noChangeAspect="1"/>
              </p:cNvSpPr>
              <p:nvPr/>
            </p:nvSpPr>
            <p:spPr>
              <a:xfrm>
                <a:off x="5233065" y="2952000"/>
                <a:ext cx="92972" cy="87184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" name="5-Point Star 60"/>
              <p:cNvSpPr>
                <a:spLocks noChangeAspect="1"/>
              </p:cNvSpPr>
              <p:nvPr/>
            </p:nvSpPr>
            <p:spPr>
              <a:xfrm>
                <a:off x="5233859" y="3076547"/>
                <a:ext cx="92972" cy="87184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6" name="Group 5"/>
              <p:cNvGrpSpPr/>
              <p:nvPr/>
            </p:nvGrpSpPr>
            <p:grpSpPr>
              <a:xfrm>
                <a:off x="5302850" y="3220448"/>
                <a:ext cx="298089" cy="92333"/>
                <a:chOff x="5324350" y="3354096"/>
                <a:chExt cx="298089" cy="92333"/>
              </a:xfrm>
            </p:grpSpPr>
            <p:sp>
              <p:nvSpPr>
                <p:cNvPr id="83" name="TextBox 82"/>
                <p:cNvSpPr txBox="1"/>
                <p:nvPr/>
              </p:nvSpPr>
              <p:spPr>
                <a:xfrm>
                  <a:off x="5463741" y="3354096"/>
                  <a:ext cx="158698" cy="9233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r>
                    <a:rPr lang="en-US" sz="600" b="1" dirty="0" smtClean="0">
                      <a:latin typeface="+mj-lt"/>
                      <a:cs typeface="Times New Roman" panose="02020603050405020304" pitchFamily="18" charset="0"/>
                    </a:rPr>
                    <a:t>Test</a:t>
                  </a:r>
                  <a:endParaRPr lang="en-US" sz="600" b="1" dirty="0">
                    <a:latin typeface="+mj-lt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2" name="5-Point Star 61"/>
                <p:cNvSpPr>
                  <a:spLocks noChangeAspect="1"/>
                </p:cNvSpPr>
                <p:nvPr/>
              </p:nvSpPr>
              <p:spPr>
                <a:xfrm>
                  <a:off x="5324350" y="3356670"/>
                  <a:ext cx="92972" cy="87184"/>
                </a:xfrm>
                <a:prstGeom prst="star5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63" name="5-Point Star 62"/>
              <p:cNvSpPr>
                <a:spLocks noChangeAspect="1"/>
              </p:cNvSpPr>
              <p:nvPr/>
            </p:nvSpPr>
            <p:spPr>
              <a:xfrm>
                <a:off x="5561683" y="3335651"/>
                <a:ext cx="92972" cy="87184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15" name="TextBox 114"/>
            <p:cNvSpPr txBox="1"/>
            <p:nvPr/>
          </p:nvSpPr>
          <p:spPr>
            <a:xfrm>
              <a:off x="2728328" y="2645030"/>
              <a:ext cx="7904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 smtClean="0"/>
                <a:t>Tranche 2</a:t>
              </a:r>
              <a:endParaRPr lang="en-US" sz="1000" b="1" dirty="0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5051575" y="4453543"/>
            <a:ext cx="2725588" cy="768860"/>
            <a:chOff x="4243855" y="4259233"/>
            <a:chExt cx="2725588" cy="768860"/>
          </a:xfrm>
        </p:grpSpPr>
        <p:grpSp>
          <p:nvGrpSpPr>
            <p:cNvPr id="14" name="Group 13"/>
            <p:cNvGrpSpPr/>
            <p:nvPr/>
          </p:nvGrpSpPr>
          <p:grpSpPr>
            <a:xfrm>
              <a:off x="4958491" y="4259233"/>
              <a:ext cx="2010952" cy="768860"/>
              <a:chOff x="6566311" y="4602133"/>
              <a:chExt cx="2010952" cy="768860"/>
            </a:xfrm>
          </p:grpSpPr>
          <p:sp>
            <p:nvSpPr>
              <p:cNvPr id="166" name="Rounded Rectangle 165"/>
              <p:cNvSpPr/>
              <p:nvPr/>
            </p:nvSpPr>
            <p:spPr>
              <a:xfrm>
                <a:off x="6566311" y="4602133"/>
                <a:ext cx="2010952" cy="768860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6892511" y="4945303"/>
                <a:ext cx="801501" cy="923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600" b="1" dirty="0" smtClean="0">
                    <a:latin typeface="+mj-lt"/>
                    <a:cs typeface="Times New Roman" panose="02020603050405020304" pitchFamily="18" charset="0"/>
                  </a:rPr>
                  <a:t>Warfighter Integration</a:t>
                </a:r>
                <a:endParaRPr lang="en-US" sz="600" b="1" dirty="0">
                  <a:latin typeface="+mj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7099067" y="5241730"/>
                <a:ext cx="1352934" cy="923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600" b="1" dirty="0" smtClean="0">
                    <a:latin typeface="+mj-lt"/>
                    <a:cs typeface="Times New Roman" panose="02020603050405020304" pitchFamily="18" charset="0"/>
                  </a:rPr>
                  <a:t>Cyber Compliance/Risk Management</a:t>
                </a:r>
                <a:endParaRPr lang="en-US" sz="600" b="1" dirty="0">
                  <a:latin typeface="+mj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74" name="5-Point Star 73"/>
              <p:cNvSpPr>
                <a:spLocks noChangeAspect="1"/>
              </p:cNvSpPr>
              <p:nvPr/>
            </p:nvSpPr>
            <p:spPr>
              <a:xfrm>
                <a:off x="6768189" y="4948055"/>
                <a:ext cx="92972" cy="87184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5" name="5-Point Star 74"/>
              <p:cNvSpPr>
                <a:spLocks noChangeAspect="1"/>
              </p:cNvSpPr>
              <p:nvPr/>
            </p:nvSpPr>
            <p:spPr>
              <a:xfrm>
                <a:off x="6968191" y="5234981"/>
                <a:ext cx="92972" cy="87184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6827295" y="4799653"/>
                <a:ext cx="1351332" cy="923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600" b="1" dirty="0" smtClean="0">
                    <a:latin typeface="+mj-lt"/>
                    <a:cs typeface="Times New Roman" panose="02020603050405020304" pitchFamily="18" charset="0"/>
                  </a:rPr>
                  <a:t>Organization &amp; Management Support</a:t>
                </a:r>
                <a:endParaRPr lang="en-US" sz="600" b="1" dirty="0">
                  <a:latin typeface="+mj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70" name="5-Point Star 69"/>
              <p:cNvSpPr>
                <a:spLocks noChangeAspect="1"/>
              </p:cNvSpPr>
              <p:nvPr/>
            </p:nvSpPr>
            <p:spPr>
              <a:xfrm>
                <a:off x="6690287" y="4802227"/>
                <a:ext cx="92972" cy="87184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0" name="TextBox 109"/>
              <p:cNvSpPr txBox="1"/>
              <p:nvPr/>
            </p:nvSpPr>
            <p:spPr>
              <a:xfrm>
                <a:off x="6912022" y="5091072"/>
                <a:ext cx="541815" cy="923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600" b="1" dirty="0" smtClean="0">
                    <a:latin typeface="+mj-lt"/>
                    <a:cs typeface="Times New Roman" panose="02020603050405020304" pitchFamily="18" charset="0"/>
                  </a:rPr>
                  <a:t>Administration</a:t>
                </a:r>
                <a:endParaRPr lang="en-US" sz="600" b="1" dirty="0">
                  <a:latin typeface="+mj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1" name="5-Point Star 110"/>
              <p:cNvSpPr>
                <a:spLocks noChangeAspect="1"/>
              </p:cNvSpPr>
              <p:nvPr/>
            </p:nvSpPr>
            <p:spPr>
              <a:xfrm>
                <a:off x="6775014" y="5093646"/>
                <a:ext cx="92972" cy="87184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2" name="TextBox 111"/>
              <p:cNvSpPr txBox="1"/>
              <p:nvPr/>
            </p:nvSpPr>
            <p:spPr>
              <a:xfrm>
                <a:off x="6824120" y="4675828"/>
                <a:ext cx="1173398" cy="923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600" b="1" dirty="0">
                    <a:latin typeface="+mj-lt"/>
                    <a:cs typeface="Times New Roman" panose="02020603050405020304" pitchFamily="18" charset="0"/>
                  </a:rPr>
                  <a:t>IT &amp; Cybersecurity Management</a:t>
                </a:r>
              </a:p>
            </p:txBody>
          </p:sp>
          <p:sp>
            <p:nvSpPr>
              <p:cNvPr id="113" name="5-Point Star 112"/>
              <p:cNvSpPr>
                <a:spLocks noChangeAspect="1"/>
              </p:cNvSpPr>
              <p:nvPr/>
            </p:nvSpPr>
            <p:spPr>
              <a:xfrm>
                <a:off x="6687112" y="4678402"/>
                <a:ext cx="92972" cy="87184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20" name="TextBox 119"/>
            <p:cNvSpPr txBox="1"/>
            <p:nvPr/>
          </p:nvSpPr>
          <p:spPr>
            <a:xfrm>
              <a:off x="4243855" y="4548117"/>
              <a:ext cx="7904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 smtClean="0"/>
                <a:t>Tranche 5</a:t>
              </a:r>
              <a:endParaRPr lang="en-US" sz="1000" b="1" dirty="0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614298" y="5345933"/>
            <a:ext cx="2993553" cy="446839"/>
            <a:chOff x="4806578" y="5357363"/>
            <a:chExt cx="2993553" cy="446839"/>
          </a:xfrm>
        </p:grpSpPr>
        <p:grpSp>
          <p:nvGrpSpPr>
            <p:cNvPr id="17" name="Group 16"/>
            <p:cNvGrpSpPr/>
            <p:nvPr/>
          </p:nvGrpSpPr>
          <p:grpSpPr>
            <a:xfrm>
              <a:off x="5529473" y="5357363"/>
              <a:ext cx="2270658" cy="446839"/>
              <a:chOff x="2308446" y="2672879"/>
              <a:chExt cx="2270658" cy="446839"/>
            </a:xfrm>
          </p:grpSpPr>
          <p:sp>
            <p:nvSpPr>
              <p:cNvPr id="100" name="Rounded Rectangle 99"/>
              <p:cNvSpPr/>
              <p:nvPr/>
            </p:nvSpPr>
            <p:spPr>
              <a:xfrm>
                <a:off x="2308446" y="2672879"/>
                <a:ext cx="2192579" cy="446839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4" name="TextBox 103"/>
              <p:cNvSpPr txBox="1"/>
              <p:nvPr/>
            </p:nvSpPr>
            <p:spPr>
              <a:xfrm>
                <a:off x="2544161" y="2758368"/>
                <a:ext cx="1242328" cy="923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600" b="1" dirty="0">
                    <a:latin typeface="+mj-lt"/>
                    <a:cs typeface="Times New Roman" panose="02020603050405020304" pitchFamily="18" charset="0"/>
                  </a:rPr>
                  <a:t>Specialized Engineering Analyses</a:t>
                </a:r>
              </a:p>
            </p:txBody>
          </p:sp>
          <p:sp>
            <p:nvSpPr>
              <p:cNvPr id="105" name="TextBox 104"/>
              <p:cNvSpPr txBox="1"/>
              <p:nvPr/>
            </p:nvSpPr>
            <p:spPr>
              <a:xfrm>
                <a:off x="3001387" y="2936241"/>
                <a:ext cx="1577717" cy="9233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600" b="1" dirty="0" smtClean="0">
                    <a:latin typeface="+mj-lt"/>
                    <a:cs typeface="Times New Roman" panose="02020603050405020304" pitchFamily="18" charset="0"/>
                  </a:rPr>
                  <a:t>Agency Advisory &amp; Analytical Support </a:t>
                </a:r>
                <a:endParaRPr lang="en-US" sz="600" b="1" dirty="0">
                  <a:latin typeface="+mj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9" name="5-Point Star 108"/>
              <p:cNvSpPr>
                <a:spLocks noChangeAspect="1"/>
              </p:cNvSpPr>
              <p:nvPr/>
            </p:nvSpPr>
            <p:spPr>
              <a:xfrm>
                <a:off x="2868585" y="2931561"/>
                <a:ext cx="92972" cy="87184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4" name="5-Point Star 113"/>
              <p:cNvSpPr>
                <a:spLocks noChangeAspect="1"/>
              </p:cNvSpPr>
              <p:nvPr/>
            </p:nvSpPr>
            <p:spPr>
              <a:xfrm>
                <a:off x="2415826" y="2749542"/>
                <a:ext cx="92972" cy="87184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21" name="TextBox 120"/>
            <p:cNvSpPr txBox="1"/>
            <p:nvPr/>
          </p:nvSpPr>
          <p:spPr>
            <a:xfrm>
              <a:off x="4806578" y="5468674"/>
              <a:ext cx="7904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 smtClean="0"/>
                <a:t>Tranche 6</a:t>
              </a:r>
              <a:endParaRPr lang="en-US" sz="1000" b="1" dirty="0"/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6431023" y="2002147"/>
            <a:ext cx="2307006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*</a:t>
            </a:r>
            <a:r>
              <a:rPr lang="en-US" sz="1200" b="1" dirty="0" smtClean="0"/>
              <a:t>Timelines are </a:t>
            </a:r>
            <a:r>
              <a:rPr lang="en-US" sz="1200" b="1" i="1" u="sng" dirty="0" smtClean="0"/>
              <a:t>planning</a:t>
            </a:r>
            <a:r>
              <a:rPr lang="en-US" sz="1200" b="1" dirty="0" smtClean="0"/>
              <a:t> projections &amp; subject to change with each tranche*</a:t>
            </a:r>
            <a:endParaRPr lang="en-US" sz="1200" b="1" dirty="0"/>
          </a:p>
        </p:txBody>
      </p:sp>
      <p:sp>
        <p:nvSpPr>
          <p:cNvPr id="16" name="Rectangle 15"/>
          <p:cNvSpPr/>
          <p:nvPr/>
        </p:nvSpPr>
        <p:spPr>
          <a:xfrm>
            <a:off x="33665" y="4516135"/>
            <a:ext cx="2023872" cy="4468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Pre-Decisional</a:t>
            </a:r>
            <a:endParaRPr lang="en-US" dirty="0"/>
          </a:p>
        </p:txBody>
      </p:sp>
      <p:grpSp>
        <p:nvGrpSpPr>
          <p:cNvPr id="116" name="Group 115"/>
          <p:cNvGrpSpPr/>
          <p:nvPr/>
        </p:nvGrpSpPr>
        <p:grpSpPr>
          <a:xfrm>
            <a:off x="4849360" y="3969464"/>
            <a:ext cx="2242002" cy="323164"/>
            <a:chOff x="4041640" y="3570370"/>
            <a:chExt cx="2242002" cy="323164"/>
          </a:xfrm>
        </p:grpSpPr>
        <p:grpSp>
          <p:nvGrpSpPr>
            <p:cNvPr id="118" name="Group 117"/>
            <p:cNvGrpSpPr/>
            <p:nvPr/>
          </p:nvGrpSpPr>
          <p:grpSpPr>
            <a:xfrm>
              <a:off x="4806577" y="3570370"/>
              <a:ext cx="1477065" cy="323164"/>
              <a:chOff x="6414397" y="4268570"/>
              <a:chExt cx="1477065" cy="323164"/>
            </a:xfrm>
          </p:grpSpPr>
          <p:sp>
            <p:nvSpPr>
              <p:cNvPr id="122" name="Rounded Rectangle 121"/>
              <p:cNvSpPr/>
              <p:nvPr/>
            </p:nvSpPr>
            <p:spPr>
              <a:xfrm>
                <a:off x="6414397" y="4268570"/>
                <a:ext cx="1477065" cy="323164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 smtClean="0"/>
              </a:p>
              <a:p>
                <a:pPr algn="ctr"/>
                <a:endParaRPr lang="en-US" dirty="0"/>
              </a:p>
            </p:txBody>
          </p:sp>
          <p:sp>
            <p:nvSpPr>
              <p:cNvPr id="125" name="TextBox 124"/>
              <p:cNvSpPr txBox="1"/>
              <p:nvPr/>
            </p:nvSpPr>
            <p:spPr>
              <a:xfrm>
                <a:off x="6606723" y="4316450"/>
                <a:ext cx="1175002" cy="923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600" b="1" dirty="0" smtClean="0">
                    <a:latin typeface="+mj-lt"/>
                    <a:cs typeface="Times New Roman" panose="02020603050405020304" pitchFamily="18" charset="0"/>
                  </a:rPr>
                  <a:t>Program Planning &amp; Acquisition</a:t>
                </a:r>
                <a:endParaRPr lang="en-US" sz="600" b="1" dirty="0">
                  <a:latin typeface="+mj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6" name="TextBox 125"/>
              <p:cNvSpPr txBox="1"/>
              <p:nvPr/>
            </p:nvSpPr>
            <p:spPr>
              <a:xfrm>
                <a:off x="6609654" y="4450268"/>
                <a:ext cx="705321" cy="923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600" b="1" dirty="0" smtClean="0">
                    <a:latin typeface="+mj-lt"/>
                    <a:cs typeface="Times New Roman" panose="02020603050405020304" pitchFamily="18" charset="0"/>
                  </a:rPr>
                  <a:t>Agency Operations</a:t>
                </a:r>
                <a:endParaRPr lang="en-US" sz="600" b="1" dirty="0">
                  <a:latin typeface="+mj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9" name="5-Point Star 128"/>
              <p:cNvSpPr>
                <a:spLocks noChangeAspect="1"/>
              </p:cNvSpPr>
              <p:nvPr/>
            </p:nvSpPr>
            <p:spPr>
              <a:xfrm>
                <a:off x="6465413" y="4319024"/>
                <a:ext cx="92972" cy="87184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0" name="5-Point Star 129"/>
              <p:cNvSpPr>
                <a:spLocks noChangeAspect="1"/>
              </p:cNvSpPr>
              <p:nvPr/>
            </p:nvSpPr>
            <p:spPr>
              <a:xfrm>
                <a:off x="6473339" y="4452842"/>
                <a:ext cx="92972" cy="87184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19" name="TextBox 118"/>
            <p:cNvSpPr txBox="1"/>
            <p:nvPr/>
          </p:nvSpPr>
          <p:spPr>
            <a:xfrm>
              <a:off x="4041640" y="3620174"/>
              <a:ext cx="7904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 smtClean="0"/>
                <a:t>Tranche 4</a:t>
              </a:r>
              <a:endParaRPr lang="en-US" sz="1000" b="1" dirty="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380965" y="3485552"/>
            <a:ext cx="2407129" cy="330097"/>
            <a:chOff x="3573245" y="3295046"/>
            <a:chExt cx="2407129" cy="330097"/>
          </a:xfrm>
        </p:grpSpPr>
        <p:grpSp>
          <p:nvGrpSpPr>
            <p:cNvPr id="10" name="Group 9"/>
            <p:cNvGrpSpPr/>
            <p:nvPr/>
          </p:nvGrpSpPr>
          <p:grpSpPr>
            <a:xfrm>
              <a:off x="4335780" y="3295046"/>
              <a:ext cx="1644594" cy="330097"/>
              <a:chOff x="5943600" y="3993246"/>
              <a:chExt cx="1644594" cy="330097"/>
            </a:xfrm>
          </p:grpSpPr>
          <p:sp>
            <p:nvSpPr>
              <p:cNvPr id="93" name="Rounded Rectangle 92"/>
              <p:cNvSpPr/>
              <p:nvPr/>
            </p:nvSpPr>
            <p:spPr>
              <a:xfrm>
                <a:off x="5943600" y="3993246"/>
                <a:ext cx="1644594" cy="330097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 smtClean="0"/>
              </a:p>
              <a:p>
                <a:pPr algn="ctr"/>
                <a:endParaRPr lang="en-US" dirty="0"/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6147017" y="4041856"/>
                <a:ext cx="634789" cy="923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600" b="1" dirty="0" smtClean="0">
                    <a:latin typeface="+mj-lt"/>
                    <a:cs typeface="Times New Roman" panose="02020603050405020304" pitchFamily="18" charset="0"/>
                  </a:rPr>
                  <a:t>MDS Engineering</a:t>
                </a:r>
                <a:endParaRPr lang="en-US" sz="600" b="1" dirty="0">
                  <a:latin typeface="+mj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>
                <a:off x="6199677" y="4188859"/>
                <a:ext cx="1359346" cy="9233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600" b="1" dirty="0" smtClean="0">
                    <a:latin typeface="+mj-lt"/>
                    <a:cs typeface="Times New Roman" panose="02020603050405020304" pitchFamily="18" charset="0"/>
                  </a:rPr>
                  <a:t>Facilities, Logistics, &amp; Environmental</a:t>
                </a:r>
                <a:endParaRPr lang="en-US" sz="600" b="1" dirty="0">
                  <a:latin typeface="+mj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64" name="5-Point Star 63"/>
              <p:cNvSpPr>
                <a:spLocks noChangeAspect="1"/>
              </p:cNvSpPr>
              <p:nvPr/>
            </p:nvSpPr>
            <p:spPr>
              <a:xfrm>
                <a:off x="6006610" y="4044430"/>
                <a:ext cx="92972" cy="87184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5" name="5-Point Star 64"/>
              <p:cNvSpPr>
                <a:spLocks noChangeAspect="1"/>
              </p:cNvSpPr>
              <p:nvPr/>
            </p:nvSpPr>
            <p:spPr>
              <a:xfrm>
                <a:off x="6065351" y="4191433"/>
                <a:ext cx="92972" cy="87184"/>
              </a:xfrm>
              <a:prstGeom prst="star5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17" name="TextBox 116"/>
            <p:cNvSpPr txBox="1"/>
            <p:nvPr/>
          </p:nvSpPr>
          <p:spPr>
            <a:xfrm>
              <a:off x="3573245" y="3334501"/>
              <a:ext cx="7904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 smtClean="0"/>
                <a:t>Tranche 3</a:t>
              </a:r>
              <a:endParaRPr lang="en-US" sz="1000" b="1" dirty="0"/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29154" y="4987750"/>
            <a:ext cx="5494834" cy="160043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400" b="1" dirty="0"/>
              <a:t>Note: </a:t>
            </a:r>
            <a:r>
              <a:rPr lang="en-US" sz="1400" dirty="0"/>
              <a:t>Contracts depicted on this timeline are the </a:t>
            </a:r>
            <a:r>
              <a:rPr lang="en-US" sz="1400" dirty="0" smtClean="0"/>
              <a:t>TEAMS Next (legacy) </a:t>
            </a:r>
            <a:r>
              <a:rPr lang="en-US" sz="1400" dirty="0"/>
              <a:t>requirements and may not </a:t>
            </a:r>
            <a:r>
              <a:rPr lang="en-US" sz="1400" dirty="0" smtClean="0"/>
              <a:t>reflect how </a:t>
            </a:r>
            <a:r>
              <a:rPr lang="en-US" sz="1400" dirty="0"/>
              <a:t>MAPSS requirements will be structured. Final </a:t>
            </a:r>
            <a:r>
              <a:rPr lang="en-US" sz="1400" dirty="0" smtClean="0"/>
              <a:t>MAPSS Acquisition Strategy/Acquisition Plan Update(s) will </a:t>
            </a:r>
            <a:r>
              <a:rPr lang="en-US" sz="1400" dirty="0"/>
              <a:t>determine </a:t>
            </a:r>
            <a:r>
              <a:rPr lang="en-US" sz="1400" dirty="0" smtClean="0"/>
              <a:t>the </a:t>
            </a:r>
            <a:r>
              <a:rPr lang="en-US" sz="1400" dirty="0"/>
              <a:t>MAPSS contract </a:t>
            </a:r>
            <a:r>
              <a:rPr lang="en-US" sz="1400" dirty="0" smtClean="0"/>
              <a:t>structure; consolidation/de-consolidation </a:t>
            </a:r>
            <a:r>
              <a:rPr lang="en-US" sz="1400" dirty="0"/>
              <a:t>of requirements may result in changes to </a:t>
            </a:r>
            <a:r>
              <a:rPr lang="en-US" sz="1400" dirty="0" smtClean="0"/>
              <a:t>the tranche and/or contract structure to support the desired requirement/need(s).  </a:t>
            </a:r>
            <a:endParaRPr lang="en-US" sz="1400" dirty="0"/>
          </a:p>
        </p:txBody>
      </p:sp>
      <p:sp>
        <p:nvSpPr>
          <p:cNvPr id="77" name="Rectangle 76"/>
          <p:cNvSpPr/>
          <p:nvPr/>
        </p:nvSpPr>
        <p:spPr>
          <a:xfrm>
            <a:off x="5486400" y="6611779"/>
            <a:ext cx="3454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algn="ctr"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Approved for Public </a:t>
            </a:r>
            <a:r>
              <a:rPr lang="en-US" sz="1000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Release  24-MDA-11815 </a:t>
            </a:r>
            <a:r>
              <a:rPr lang="en-US" sz="10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(5 Jun 24)</a:t>
            </a:r>
          </a:p>
        </p:txBody>
      </p:sp>
    </p:spTree>
    <p:extLst>
      <p:ext uri="{BB962C8B-B14F-4D97-AF65-F5344CB8AC3E}">
        <p14:creationId xmlns:p14="http://schemas.microsoft.com/office/powerpoint/2010/main" val="23519161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9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44600" y="241300"/>
            <a:ext cx="6654800" cy="75565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Requirements Decomposition –  </a:t>
            </a:r>
            <a:br>
              <a:rPr lang="en-US" dirty="0" smtClean="0"/>
            </a:br>
            <a:r>
              <a:rPr lang="en-US" dirty="0" smtClean="0"/>
              <a:t>Early Planning Data (1 of 3)</a:t>
            </a:r>
            <a:endParaRPr lang="en-US" dirty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81769" y="1144889"/>
            <a:ext cx="8780462" cy="51244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1963" indent="-236538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8975" indent="-227013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5425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01738" indent="-287338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—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800" b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81566"/>
              </p:ext>
            </p:extLst>
          </p:nvPr>
        </p:nvGraphicFramePr>
        <p:xfrm>
          <a:off x="107951" y="1122363"/>
          <a:ext cx="8913822" cy="41822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8053">
                  <a:extLst>
                    <a:ext uri="{9D8B030D-6E8A-4147-A177-3AD203B41FA5}">
                      <a16:colId xmlns:a16="http://schemas.microsoft.com/office/drawing/2014/main" val="717103654"/>
                    </a:ext>
                  </a:extLst>
                </a:gridCol>
                <a:gridCol w="1373921">
                  <a:extLst>
                    <a:ext uri="{9D8B030D-6E8A-4147-A177-3AD203B41FA5}">
                      <a16:colId xmlns:a16="http://schemas.microsoft.com/office/drawing/2014/main" val="2604226186"/>
                    </a:ext>
                  </a:extLst>
                </a:gridCol>
                <a:gridCol w="2371725">
                  <a:extLst>
                    <a:ext uri="{9D8B030D-6E8A-4147-A177-3AD203B41FA5}">
                      <a16:colId xmlns:a16="http://schemas.microsoft.com/office/drawing/2014/main" val="1058742413"/>
                    </a:ext>
                  </a:extLst>
                </a:gridCol>
                <a:gridCol w="1495425">
                  <a:extLst>
                    <a:ext uri="{9D8B030D-6E8A-4147-A177-3AD203B41FA5}">
                      <a16:colId xmlns:a16="http://schemas.microsoft.com/office/drawing/2014/main" val="3466396239"/>
                    </a:ext>
                  </a:extLst>
                </a:gridCol>
                <a:gridCol w="1944698">
                  <a:extLst>
                    <a:ext uri="{9D8B030D-6E8A-4147-A177-3AD203B41FA5}">
                      <a16:colId xmlns:a16="http://schemas.microsoft.com/office/drawing/2014/main" val="965866214"/>
                    </a:ext>
                  </a:extLst>
                </a:gridCol>
              </a:tblGrid>
              <a:tr h="6737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Requirement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effectLst/>
                        </a:rPr>
                        <a:t>Tranche # / Target Award</a:t>
                      </a: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Functional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Capability Area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Current / Consideration: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NAICS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Current / Consideration:</a:t>
                      </a:r>
                      <a:r>
                        <a:rPr lang="en-US" sz="1200" baseline="0" dirty="0" smtClean="0">
                          <a:effectLst/>
                        </a:rPr>
                        <a:t> </a:t>
                      </a:r>
                      <a:endParaRPr lang="en-US" sz="1200" dirty="0" smtClean="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Size </a:t>
                      </a:r>
                      <a:r>
                        <a:rPr lang="en-US" sz="1200" dirty="0">
                          <a:effectLst/>
                        </a:rPr>
                        <a:t>Standard</a:t>
                      </a:r>
                      <a:br>
                        <a:rPr lang="en-US" sz="12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$M / # of Employees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extLst>
                  <a:ext uri="{0D108BD9-81ED-4DB2-BD59-A6C34878D82A}">
                    <a16:rowId xmlns:a16="http://schemas.microsoft.com/office/drawing/2014/main" val="771013294"/>
                  </a:ext>
                </a:extLst>
              </a:tr>
              <a:tr h="57331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effectLst/>
                          <a:latin typeface="Arial (Body)"/>
                          <a:ea typeface="+mn-ea"/>
                          <a:cs typeface="+mn-cs"/>
                        </a:rPr>
                        <a:t>Quality</a:t>
                      </a:r>
                      <a:r>
                        <a:rPr lang="en-US" sz="1200" b="1" kern="1200" baseline="0" dirty="0" smtClean="0">
                          <a:solidFill>
                            <a:schemeClr val="bg1"/>
                          </a:solidFill>
                          <a:effectLst/>
                          <a:latin typeface="Arial (Body)"/>
                          <a:ea typeface="+mn-ea"/>
                          <a:cs typeface="+mn-cs"/>
                        </a:rPr>
                        <a:t> &amp; </a:t>
                      </a: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effectLst/>
                          <a:latin typeface="Arial (Body)"/>
                          <a:ea typeface="+mn-ea"/>
                          <a:cs typeface="+mn-cs"/>
                        </a:rPr>
                        <a:t>Mission Assurance</a:t>
                      </a: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/ 4QCY2025</a:t>
                      </a: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 (Body)"/>
                        </a:rPr>
                        <a:t>Quality Mission Assurance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 (Body)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 (Body)"/>
                        </a:rPr>
                        <a:t>541715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 (Body)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 (Body)"/>
                        </a:rPr>
                        <a:t>1,250</a:t>
                      </a:r>
                    </a:p>
                  </a:txBody>
                  <a:tcPr marL="50986" marR="50986" marT="0" marB="0" anchor="ctr"/>
                </a:tc>
                <a:extLst>
                  <a:ext uri="{0D108BD9-81ED-4DB2-BD59-A6C34878D82A}">
                    <a16:rowId xmlns:a16="http://schemas.microsoft.com/office/drawing/2014/main" val="1401241067"/>
                  </a:ext>
                </a:extLst>
              </a:tr>
              <a:tr h="35921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effectLst/>
                          <a:latin typeface="Arial (Body)"/>
                          <a:ea typeface="+mn-ea"/>
                          <a:cs typeface="+mn-cs"/>
                        </a:rPr>
                        <a:t>Safety</a:t>
                      </a:r>
                      <a:endParaRPr lang="en-US" sz="1200" b="1" kern="1200" dirty="0">
                        <a:solidFill>
                          <a:schemeClr val="bg1"/>
                        </a:solidFill>
                        <a:effectLst/>
                        <a:latin typeface="Arial (Body)"/>
                        <a:ea typeface="+mn-ea"/>
                        <a:cs typeface="+mn-cs"/>
                      </a:endParaRP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/ 3QCY2026</a:t>
                      </a: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 (Body)"/>
                        </a:rPr>
                        <a:t>Safety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 (Body)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 (Body)"/>
                        </a:rPr>
                        <a:t>541715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 (Body)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 (Body)"/>
                        </a:rPr>
                        <a:t>1,250</a:t>
                      </a:r>
                    </a:p>
                  </a:txBody>
                  <a:tcPr marL="50986" marR="50986" marT="0" marB="0" anchor="ctr"/>
                </a:tc>
                <a:extLst>
                  <a:ext uri="{0D108BD9-81ED-4DB2-BD59-A6C34878D82A}">
                    <a16:rowId xmlns:a16="http://schemas.microsoft.com/office/drawing/2014/main" val="2698226672"/>
                  </a:ext>
                </a:extLst>
              </a:tr>
              <a:tr h="35921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effectLst/>
                        </a:rPr>
                        <a:t>Intelligence</a:t>
                      </a: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/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3QCY2027</a:t>
                      </a: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Intelligence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541690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</a:rPr>
                        <a:t>$19.0M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extLst>
                  <a:ext uri="{0D108BD9-81ED-4DB2-BD59-A6C34878D82A}">
                    <a16:rowId xmlns:a16="http://schemas.microsoft.com/office/drawing/2014/main" val="1794676462"/>
                  </a:ext>
                </a:extLst>
              </a:tr>
              <a:tr h="359219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effectLst/>
                        </a:rPr>
                        <a:t>Security Operations &amp; Counterintel</a:t>
                      </a: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/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3QCY2027</a:t>
                      </a: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Security Programs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</a:rPr>
                        <a:t>541690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</a:rPr>
                        <a:t>$19.0M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extLst>
                  <a:ext uri="{0D108BD9-81ED-4DB2-BD59-A6C34878D82A}">
                    <a16:rowId xmlns:a16="http://schemas.microsoft.com/office/drawing/2014/main" val="3784791286"/>
                  </a:ext>
                </a:extLst>
              </a:tr>
              <a:tr h="35921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</a:rPr>
                        <a:t>Counter-intelligence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extLst>
                  <a:ext uri="{0D108BD9-81ED-4DB2-BD59-A6C34878D82A}">
                    <a16:rowId xmlns:a16="http://schemas.microsoft.com/office/drawing/2014/main" val="3848577315"/>
                  </a:ext>
                </a:extLst>
              </a:tr>
              <a:tr h="35921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effectLst/>
                        </a:rPr>
                        <a:t>Facilities Lifecycle Management</a:t>
                      </a: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/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3QCY2027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Facilities Lifecycle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Mgmt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541330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$47.0M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77584680"/>
                  </a:ext>
                </a:extLst>
              </a:tr>
              <a:tr h="359219">
                <a:tc rowSpan="2"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Test Support</a:t>
                      </a:r>
                      <a:endParaRPr lang="en-US" sz="12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0986" marR="50986" marT="0" marB="0" anchor="ctr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/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3QCY2027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Test, Exercise, Wargames</a:t>
                      </a: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541715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1,250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87351703"/>
                  </a:ext>
                </a:extLst>
              </a:tr>
              <a:tr h="35921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Test Provisioning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24646207"/>
                  </a:ext>
                </a:extLst>
              </a:tr>
              <a:tr h="35921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Public Affairs</a:t>
                      </a: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/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1QCY2028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Public Affairs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541611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$24.5M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90978358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359025" y="1160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951" y="5937896"/>
            <a:ext cx="8913823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200" b="1" dirty="0"/>
              <a:t>Note: </a:t>
            </a:r>
            <a:r>
              <a:rPr lang="en-US" sz="1200" dirty="0" smtClean="0"/>
              <a:t>MAPSS requirement and anticipated tranche approach outlined on this chart is based on the legacy (TEAMS Next) requirement(s) </a:t>
            </a:r>
            <a:r>
              <a:rPr lang="en-US" sz="1200" dirty="0"/>
              <a:t>and may not </a:t>
            </a:r>
            <a:r>
              <a:rPr lang="en-US" sz="1200" dirty="0" smtClean="0"/>
              <a:t>reflect </a:t>
            </a:r>
            <a:r>
              <a:rPr lang="en-US" sz="1200" dirty="0"/>
              <a:t>how MAPSS </a:t>
            </a:r>
            <a:r>
              <a:rPr lang="en-US" sz="1200" dirty="0" smtClean="0"/>
              <a:t>will </a:t>
            </a:r>
            <a:r>
              <a:rPr lang="en-US" sz="1200" dirty="0"/>
              <a:t>be structured. Final </a:t>
            </a:r>
            <a:r>
              <a:rPr lang="en-US" sz="1200" dirty="0" smtClean="0"/>
              <a:t>MAPSS Acquisition Strategy/Acquisition Plan Update(s) (by tranche) will </a:t>
            </a:r>
            <a:r>
              <a:rPr lang="en-US" sz="1200" dirty="0"/>
              <a:t>determine </a:t>
            </a:r>
            <a:r>
              <a:rPr lang="en-US" sz="1200" dirty="0" smtClean="0"/>
              <a:t>the final MAPSS contract/requirements structure. </a:t>
            </a: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91564E-8479-4CF4-B5F3-F3B53EDC7644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417576" y="6603891"/>
            <a:ext cx="3431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Approved for Public Release </a:t>
            </a:r>
            <a:r>
              <a:rPr lang="en-US" sz="1000" dirty="0" smtClean="0">
                <a:solidFill>
                  <a:schemeClr val="bg1"/>
                </a:solidFill>
              </a:rPr>
              <a:t> 24-MDA-11739 </a:t>
            </a:r>
            <a:r>
              <a:rPr lang="en-US" sz="1000" dirty="0">
                <a:solidFill>
                  <a:schemeClr val="bg1"/>
                </a:solidFill>
              </a:rPr>
              <a:t>(1 Apr 24)</a:t>
            </a:r>
          </a:p>
        </p:txBody>
      </p:sp>
    </p:spTree>
    <p:extLst>
      <p:ext uri="{BB962C8B-B14F-4D97-AF65-F5344CB8AC3E}">
        <p14:creationId xmlns:p14="http://schemas.microsoft.com/office/powerpoint/2010/main" val="218170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9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44600" y="241300"/>
            <a:ext cx="6654800" cy="75565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Requirements Decomposition –  </a:t>
            </a:r>
            <a:br>
              <a:rPr lang="en-US" dirty="0" smtClean="0"/>
            </a:br>
            <a:r>
              <a:rPr lang="en-US" dirty="0" smtClean="0"/>
              <a:t>Early Planning Data (2 of 3)</a:t>
            </a:r>
            <a:endParaRPr lang="en-US" dirty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81769" y="1144889"/>
            <a:ext cx="8780462" cy="51244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1963" indent="-236538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8975" indent="-227013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5425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01738" indent="-287338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—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800" b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880022"/>
              </p:ext>
            </p:extLst>
          </p:nvPr>
        </p:nvGraphicFramePr>
        <p:xfrm>
          <a:off x="107951" y="1122363"/>
          <a:ext cx="8913822" cy="45414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8053">
                  <a:extLst>
                    <a:ext uri="{9D8B030D-6E8A-4147-A177-3AD203B41FA5}">
                      <a16:colId xmlns:a16="http://schemas.microsoft.com/office/drawing/2014/main" val="717103654"/>
                    </a:ext>
                  </a:extLst>
                </a:gridCol>
                <a:gridCol w="1373921">
                  <a:extLst>
                    <a:ext uri="{9D8B030D-6E8A-4147-A177-3AD203B41FA5}">
                      <a16:colId xmlns:a16="http://schemas.microsoft.com/office/drawing/2014/main" val="2604226186"/>
                    </a:ext>
                  </a:extLst>
                </a:gridCol>
                <a:gridCol w="2371725">
                  <a:extLst>
                    <a:ext uri="{9D8B030D-6E8A-4147-A177-3AD203B41FA5}">
                      <a16:colId xmlns:a16="http://schemas.microsoft.com/office/drawing/2014/main" val="1058742413"/>
                    </a:ext>
                  </a:extLst>
                </a:gridCol>
                <a:gridCol w="1495425">
                  <a:extLst>
                    <a:ext uri="{9D8B030D-6E8A-4147-A177-3AD203B41FA5}">
                      <a16:colId xmlns:a16="http://schemas.microsoft.com/office/drawing/2014/main" val="3466396239"/>
                    </a:ext>
                  </a:extLst>
                </a:gridCol>
                <a:gridCol w="1944698">
                  <a:extLst>
                    <a:ext uri="{9D8B030D-6E8A-4147-A177-3AD203B41FA5}">
                      <a16:colId xmlns:a16="http://schemas.microsoft.com/office/drawing/2014/main" val="965866214"/>
                    </a:ext>
                  </a:extLst>
                </a:gridCol>
              </a:tblGrid>
              <a:tr h="6737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Requirement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effectLst/>
                        </a:rPr>
                        <a:t>Tranche # / Target Award</a:t>
                      </a: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Functional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Capability Area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Current / Consideration: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NAICS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Current / Consideration:</a:t>
                      </a:r>
                      <a:r>
                        <a:rPr lang="en-US" sz="1200" baseline="0" dirty="0" smtClean="0">
                          <a:effectLst/>
                        </a:rPr>
                        <a:t> </a:t>
                      </a:r>
                      <a:endParaRPr lang="en-US" sz="1200" dirty="0" smtClean="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Size </a:t>
                      </a:r>
                      <a:r>
                        <a:rPr lang="en-US" sz="1200" dirty="0">
                          <a:effectLst/>
                        </a:rPr>
                        <a:t>Standard</a:t>
                      </a:r>
                      <a:br>
                        <a:rPr lang="en-US" sz="12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$M / # of Employees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extLst>
                  <a:ext uri="{0D108BD9-81ED-4DB2-BD59-A6C34878D82A}">
                    <a16:rowId xmlns:a16="http://schemas.microsoft.com/office/drawing/2014/main" val="771013294"/>
                  </a:ext>
                </a:extLst>
              </a:tr>
              <a:tr h="573314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effectLst/>
                        </a:rPr>
                        <a:t>MDS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  <a:effectLst/>
                        </a:rPr>
                        <a:t> Engineering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/ 3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QCY2028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BMDS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Systems Engineering</a:t>
                      </a: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541715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1,250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01241067"/>
                  </a:ext>
                </a:extLst>
              </a:tr>
              <a:tr h="35921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Weapons &amp; Missiles System Engineering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98226672"/>
                  </a:ext>
                </a:extLst>
              </a:tr>
              <a:tr h="35921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C3BM Engineering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94676462"/>
                  </a:ext>
                </a:extLst>
              </a:tr>
              <a:tr h="35921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Specialty Engineering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84791286"/>
                  </a:ext>
                </a:extLst>
              </a:tr>
              <a:tr h="35921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Facilities (FLE)</a:t>
                      </a:r>
                      <a:endParaRPr lang="en-US" sz="12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/ 3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QCY2028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Environmental Management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541330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$47.0M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48577315"/>
                  </a:ext>
                </a:extLst>
              </a:tr>
              <a:tr h="359219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Agency Operations</a:t>
                      </a:r>
                    </a:p>
                  </a:txBody>
                  <a:tcPr marL="50986" marR="50986" marT="0" marB="0" anchor="ctr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/ 1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QCY202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*</a:t>
                      </a: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Business Operations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541330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$47.0M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extLst>
                  <a:ext uri="{0D108BD9-81ED-4DB2-BD59-A6C34878D82A}">
                    <a16:rowId xmlns:a16="http://schemas.microsoft.com/office/drawing/2014/main" val="3277584680"/>
                  </a:ext>
                </a:extLst>
              </a:tr>
              <a:tr h="359219"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 vMerge="1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Human Resources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87351703"/>
                  </a:ext>
                </a:extLst>
              </a:tr>
              <a:tr h="359219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Program Planning and Acquisition</a:t>
                      </a:r>
                      <a:endParaRPr lang="en-US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/ 1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QCY202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</a:rPr>
                        <a:t> Acquisition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</a:rPr>
                        <a:t>541330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$47.0M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extLst>
                  <a:ext uri="{0D108BD9-81ED-4DB2-BD59-A6C34878D82A}">
                    <a16:rowId xmlns:a16="http://schemas.microsoft.com/office/drawing/2014/main" val="1124646207"/>
                  </a:ext>
                </a:extLst>
              </a:tr>
              <a:tr h="35921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International Affairs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94108627"/>
                  </a:ext>
                </a:extLst>
              </a:tr>
              <a:tr h="359219">
                <a:tc vMerge="1"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Strategic Planning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90978358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359025" y="1160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951" y="5937896"/>
            <a:ext cx="8913823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200" b="1" dirty="0"/>
              <a:t>Note: </a:t>
            </a:r>
            <a:r>
              <a:rPr lang="en-US" sz="1200" dirty="0" smtClean="0"/>
              <a:t>MAPSS requirement and anticipated tranche approach outlined on this chart is based on the legacy (TEAMS Next) requirement(s) </a:t>
            </a:r>
            <a:r>
              <a:rPr lang="en-US" sz="1200" dirty="0"/>
              <a:t>and may not </a:t>
            </a:r>
            <a:r>
              <a:rPr lang="en-US" sz="1200" dirty="0" smtClean="0"/>
              <a:t>reflect </a:t>
            </a:r>
            <a:r>
              <a:rPr lang="en-US" sz="1200" dirty="0"/>
              <a:t>how MAPSS </a:t>
            </a:r>
            <a:r>
              <a:rPr lang="en-US" sz="1200" dirty="0" smtClean="0"/>
              <a:t>will </a:t>
            </a:r>
            <a:r>
              <a:rPr lang="en-US" sz="1200" dirty="0"/>
              <a:t>be structured. Final </a:t>
            </a:r>
            <a:r>
              <a:rPr lang="en-US" sz="1200" dirty="0" smtClean="0"/>
              <a:t>MAPSS Acquisition Strategy/Acquisition Plan Update(s) (by tranche) will </a:t>
            </a:r>
            <a:r>
              <a:rPr lang="en-US" sz="1200" dirty="0"/>
              <a:t>determine </a:t>
            </a:r>
            <a:r>
              <a:rPr lang="en-US" sz="1200" dirty="0" smtClean="0"/>
              <a:t>the final MAPSS contract/requirements structure. </a:t>
            </a: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91564E-8479-4CF4-B5F3-F3B53EDC7644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417576" y="6603891"/>
            <a:ext cx="3431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Approved for Public Release </a:t>
            </a:r>
            <a:r>
              <a:rPr lang="en-US" sz="1000" dirty="0" smtClean="0">
                <a:solidFill>
                  <a:schemeClr val="bg1"/>
                </a:solidFill>
              </a:rPr>
              <a:t> 24-MDA-11739 </a:t>
            </a:r>
            <a:r>
              <a:rPr lang="en-US" sz="1000" dirty="0">
                <a:solidFill>
                  <a:schemeClr val="bg1"/>
                </a:solidFill>
              </a:rPr>
              <a:t>(1 Apr 24)</a:t>
            </a:r>
          </a:p>
        </p:txBody>
      </p:sp>
    </p:spTree>
    <p:extLst>
      <p:ext uri="{BB962C8B-B14F-4D97-AF65-F5344CB8AC3E}">
        <p14:creationId xmlns:p14="http://schemas.microsoft.com/office/powerpoint/2010/main" val="226241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9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44600" y="241300"/>
            <a:ext cx="6654800" cy="75565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Requirements Decomposition –  </a:t>
            </a:r>
            <a:br>
              <a:rPr lang="en-US" dirty="0" smtClean="0"/>
            </a:br>
            <a:r>
              <a:rPr lang="en-US" dirty="0" smtClean="0"/>
              <a:t>Early Planning Data (3 of 3)</a:t>
            </a:r>
            <a:endParaRPr lang="en-US" dirty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81769" y="1144889"/>
            <a:ext cx="8780462" cy="51244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1963" indent="-236538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8975" indent="-227013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5425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01738" indent="-287338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—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800" b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2130057"/>
              </p:ext>
            </p:extLst>
          </p:nvPr>
        </p:nvGraphicFramePr>
        <p:xfrm>
          <a:off x="107951" y="1122363"/>
          <a:ext cx="8913822" cy="47219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8053">
                  <a:extLst>
                    <a:ext uri="{9D8B030D-6E8A-4147-A177-3AD203B41FA5}">
                      <a16:colId xmlns:a16="http://schemas.microsoft.com/office/drawing/2014/main" val="717103654"/>
                    </a:ext>
                  </a:extLst>
                </a:gridCol>
                <a:gridCol w="1373921">
                  <a:extLst>
                    <a:ext uri="{9D8B030D-6E8A-4147-A177-3AD203B41FA5}">
                      <a16:colId xmlns:a16="http://schemas.microsoft.com/office/drawing/2014/main" val="2604226186"/>
                    </a:ext>
                  </a:extLst>
                </a:gridCol>
                <a:gridCol w="2371725">
                  <a:extLst>
                    <a:ext uri="{9D8B030D-6E8A-4147-A177-3AD203B41FA5}">
                      <a16:colId xmlns:a16="http://schemas.microsoft.com/office/drawing/2014/main" val="1058742413"/>
                    </a:ext>
                  </a:extLst>
                </a:gridCol>
                <a:gridCol w="1495425">
                  <a:extLst>
                    <a:ext uri="{9D8B030D-6E8A-4147-A177-3AD203B41FA5}">
                      <a16:colId xmlns:a16="http://schemas.microsoft.com/office/drawing/2014/main" val="3466396239"/>
                    </a:ext>
                  </a:extLst>
                </a:gridCol>
                <a:gridCol w="1944698">
                  <a:extLst>
                    <a:ext uri="{9D8B030D-6E8A-4147-A177-3AD203B41FA5}">
                      <a16:colId xmlns:a16="http://schemas.microsoft.com/office/drawing/2014/main" val="965866214"/>
                    </a:ext>
                  </a:extLst>
                </a:gridCol>
              </a:tblGrid>
              <a:tr h="6737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Requirement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effectLst/>
                        </a:rPr>
                        <a:t>Tranche # / Target Award</a:t>
                      </a: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Functional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Capability Area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Current / Consideration: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NAICS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Current / Consideration:</a:t>
                      </a:r>
                      <a:r>
                        <a:rPr lang="en-US" sz="1200" baseline="0" dirty="0" smtClean="0">
                          <a:effectLst/>
                        </a:rPr>
                        <a:t> </a:t>
                      </a:r>
                      <a:endParaRPr lang="en-US" sz="1200" dirty="0" smtClean="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Size </a:t>
                      </a:r>
                      <a:r>
                        <a:rPr lang="en-US" sz="1200" dirty="0">
                          <a:effectLst/>
                        </a:rPr>
                        <a:t>Standard</a:t>
                      </a:r>
                      <a:br>
                        <a:rPr lang="en-US" sz="12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$M / # of Employees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extLst>
                  <a:ext uri="{0D108BD9-81ED-4DB2-BD59-A6C34878D82A}">
                    <a16:rowId xmlns:a16="http://schemas.microsoft.com/office/drawing/2014/main" val="771013294"/>
                  </a:ext>
                </a:extLst>
              </a:tr>
              <a:tr h="35921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IT &amp; Cybersecurity Management</a:t>
                      </a:r>
                      <a:endParaRPr lang="en-US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/ 2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QCY202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*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Cybersecurity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Mgmt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&amp;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Comp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Network Defense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541330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$34.0M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48577315"/>
                  </a:ext>
                </a:extLst>
              </a:tr>
              <a:tr h="35921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Organization &amp; Mgmt  Support</a:t>
                      </a:r>
                      <a:endParaRPr lang="en-US" sz="12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/ 2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QCY202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*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Strategic Planning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541611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$24.5M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31768950"/>
                  </a:ext>
                </a:extLst>
              </a:tr>
              <a:tr h="359219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Warfighter </a:t>
                      </a:r>
                      <a:r>
                        <a:rPr lang="en-US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Integration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/ 3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QCY202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sz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Strategic Warfighter Integration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541330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$47.0M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07742760"/>
                  </a:ext>
                </a:extLst>
              </a:tr>
              <a:tr h="359219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Administration</a:t>
                      </a:r>
                    </a:p>
                  </a:txBody>
                  <a:tcPr marL="50986" marR="50986" marT="0" marB="0" anchor="ctr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/ 3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QCY202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*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Office Administration</a:t>
                      </a: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541611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$24.5M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55805277"/>
                  </a:ext>
                </a:extLst>
              </a:tr>
              <a:tr h="35921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 vMerge="1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Protocol 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07380708"/>
                  </a:ext>
                </a:extLst>
              </a:tr>
              <a:tr h="35921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effectLst/>
                        </a:rPr>
                        <a:t>Cybersecurity Compliance &amp; Risk Management</a:t>
                      </a: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/ 4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QCY202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Cybersecurity Compliance &amp; Risk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Mgmt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541519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$34.0M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96937782"/>
                  </a:ext>
                </a:extLst>
              </a:tr>
              <a:tr h="359219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effectLst/>
                        </a:rPr>
                        <a:t>Specialized Engineering Analyses</a:t>
                      </a:r>
                      <a:endParaRPr lang="en-US" sz="1200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/ 1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QCY20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Predictive Engineering</a:t>
                      </a: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541715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1,250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48971900"/>
                  </a:ext>
                </a:extLst>
              </a:tr>
              <a:tr h="359219"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International Engineering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89903197"/>
                  </a:ext>
                </a:extLst>
              </a:tr>
              <a:tr h="359219"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Cybersecurity Engineering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34406882"/>
                  </a:ext>
                </a:extLst>
              </a:tr>
              <a:tr h="35921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effectLst/>
                        </a:rPr>
                        <a:t>Agency, Advisory &amp; Analytical Support</a:t>
                      </a: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/ 3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 (Body)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QCY20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</a:rPr>
                        <a:t>Agency, Advisory &amp; Analytical Support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541330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</a:rPr>
                        <a:t>$47.0M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86" marR="50986" marT="0" marB="0" anchor="ctr"/>
                </a:tc>
                <a:extLst>
                  <a:ext uri="{0D108BD9-81ED-4DB2-BD59-A6C34878D82A}">
                    <a16:rowId xmlns:a16="http://schemas.microsoft.com/office/drawing/2014/main" val="1811804151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359025" y="1160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951" y="5937896"/>
            <a:ext cx="8913823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200" b="1" dirty="0"/>
              <a:t>Note: </a:t>
            </a:r>
            <a:r>
              <a:rPr lang="en-US" sz="1200" dirty="0" smtClean="0"/>
              <a:t>MAPSS requirement and anticipated tranche approach outlined on this chart is based on the legacy (TEAMS Next) requirement(s) </a:t>
            </a:r>
            <a:r>
              <a:rPr lang="en-US" sz="1200" dirty="0"/>
              <a:t>and may not </a:t>
            </a:r>
            <a:r>
              <a:rPr lang="en-US" sz="1200" dirty="0" smtClean="0"/>
              <a:t>reflect </a:t>
            </a:r>
            <a:r>
              <a:rPr lang="en-US" sz="1200" dirty="0"/>
              <a:t>how MAPSS </a:t>
            </a:r>
            <a:r>
              <a:rPr lang="en-US" sz="1200" dirty="0" smtClean="0"/>
              <a:t>will </a:t>
            </a:r>
            <a:r>
              <a:rPr lang="en-US" sz="1200" dirty="0"/>
              <a:t>be structured. Final </a:t>
            </a:r>
            <a:r>
              <a:rPr lang="en-US" sz="1200" dirty="0" smtClean="0"/>
              <a:t>MAPSS Acquisition Strategy/Acquisition Plan Update(s) (by tranche) will </a:t>
            </a:r>
            <a:r>
              <a:rPr lang="en-US" sz="1200" dirty="0"/>
              <a:t>determine </a:t>
            </a:r>
            <a:r>
              <a:rPr lang="en-US" sz="1200" dirty="0" smtClean="0"/>
              <a:t>the final MAPSS contract/requirements structure. </a:t>
            </a: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91564E-8479-4CF4-B5F3-F3B53EDC7644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417576" y="6603891"/>
            <a:ext cx="3431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Approved for Public Release </a:t>
            </a:r>
            <a:r>
              <a:rPr lang="en-US" sz="1000" dirty="0" smtClean="0">
                <a:solidFill>
                  <a:schemeClr val="bg1"/>
                </a:solidFill>
              </a:rPr>
              <a:t> 24-MDA-11739 </a:t>
            </a:r>
            <a:r>
              <a:rPr lang="en-US" sz="1000" dirty="0">
                <a:solidFill>
                  <a:schemeClr val="bg1"/>
                </a:solidFill>
              </a:rPr>
              <a:t>(1 Apr 24)</a:t>
            </a:r>
          </a:p>
        </p:txBody>
      </p:sp>
    </p:spTree>
    <p:extLst>
      <p:ext uri="{BB962C8B-B14F-4D97-AF65-F5344CB8AC3E}">
        <p14:creationId xmlns:p14="http://schemas.microsoft.com/office/powerpoint/2010/main" val="110492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946" name="Rectangle 2"/>
          <p:cNvSpPr>
            <a:spLocks noGrp="1" noChangeArrowheads="1"/>
          </p:cNvSpPr>
          <p:nvPr>
            <p:ph type="title"/>
          </p:nvPr>
        </p:nvSpPr>
        <p:spPr>
          <a:xfrm>
            <a:off x="1206500" y="241300"/>
            <a:ext cx="6654800" cy="755650"/>
          </a:xfrm>
        </p:spPr>
        <p:txBody>
          <a:bodyPr/>
          <a:lstStyle/>
          <a:p>
            <a:r>
              <a:rPr lang="en-US" dirty="0" smtClean="0"/>
              <a:t>MAPSS Tranche Initial Crosswalk</a:t>
            </a:r>
            <a:br>
              <a:rPr lang="en-US" dirty="0" smtClean="0"/>
            </a:br>
            <a:r>
              <a:rPr lang="en-US" sz="1800" dirty="0" smtClean="0">
                <a:solidFill>
                  <a:schemeClr val="accent4"/>
                </a:solidFill>
              </a:rPr>
              <a:t>18 TEAMS Next Contracts to 24-27 MAPSS Contracts</a:t>
            </a:r>
            <a:endParaRPr lang="en-US" sz="1800" dirty="0">
              <a:solidFill>
                <a:schemeClr val="accent4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0" y="1089143"/>
          <a:ext cx="9144000" cy="55168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3628076695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57157904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31683233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Tranche 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sz="1400" dirty="0" smtClean="0"/>
                    </a:p>
                    <a:p>
                      <a:pPr>
                        <a:spcAft>
                          <a:spcPts val="1200"/>
                        </a:spcAft>
                      </a:pPr>
                      <a:endParaRPr lang="en-US" sz="1400" dirty="0" smtClean="0"/>
                    </a:p>
                    <a:p>
                      <a:pPr>
                        <a:spcAft>
                          <a:spcPts val="1200"/>
                        </a:spcAft>
                      </a:pPr>
                      <a:endParaRPr lang="en-US" sz="1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Tranche 2</a:t>
                      </a:r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Tranche </a:t>
                      </a:r>
                      <a:r>
                        <a:rPr lang="en-US" b="0" dirty="0" smtClean="0"/>
                        <a:t>3</a:t>
                      </a:r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54754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Tranche 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Tranche 5</a:t>
                      </a:r>
                    </a:p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Tranche 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b="0" dirty="0" smtClean="0">
                        <a:cs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4881472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61784" y="1418836"/>
            <a:ext cx="1097280" cy="215944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bg1"/>
                </a:solidFill>
              </a:rPr>
              <a:t>QMA**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784" y="1990228"/>
            <a:ext cx="1097280" cy="215944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bg1"/>
                </a:solidFill>
              </a:rPr>
              <a:t>Safety**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98858" y="1418835"/>
            <a:ext cx="1810512" cy="502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Current Value: </a:t>
            </a:r>
            <a:r>
              <a:rPr lang="en-US" sz="700" dirty="0" smtClean="0">
                <a:solidFill>
                  <a:srgbClr val="FF0000"/>
                </a:solidFill>
              </a:rPr>
              <a:t>$</a:t>
            </a:r>
            <a:r>
              <a:rPr lang="en-US" sz="700" dirty="0" err="1" smtClean="0">
                <a:solidFill>
                  <a:srgbClr val="FF0000"/>
                </a:solidFill>
              </a:rPr>
              <a:t>205M</a:t>
            </a:r>
            <a:r>
              <a:rPr lang="en-US" sz="700" dirty="0" smtClean="0">
                <a:solidFill>
                  <a:srgbClr val="FF0000"/>
                </a:solidFill>
              </a:rPr>
              <a:t>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| 98 FTE</a:t>
            </a:r>
          </a:p>
          <a:p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Vehicle: OASIS+ (Tech&amp;EN)</a:t>
            </a:r>
          </a:p>
          <a:p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Set-Aside Goal: SB</a:t>
            </a:r>
          </a:p>
          <a:p>
            <a:r>
              <a:rPr lang="en-US" sz="700" i="1" dirty="0" smtClean="0">
                <a:solidFill>
                  <a:schemeClr val="accent1">
                    <a:lumMod val="50000"/>
                  </a:schemeClr>
                </a:solidFill>
              </a:rPr>
              <a:t>**~1 Sept Decision</a:t>
            </a:r>
            <a:endParaRPr lang="en-US" sz="7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98858" y="1985415"/>
            <a:ext cx="1810512" cy="5029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Current Value: </a:t>
            </a:r>
            <a:r>
              <a:rPr lang="en-US" sz="700" dirty="0" smtClean="0">
                <a:solidFill>
                  <a:srgbClr val="FF0000"/>
                </a:solidFill>
              </a:rPr>
              <a:t>$</a:t>
            </a:r>
            <a:r>
              <a:rPr lang="en-US" sz="700" dirty="0" err="1" smtClean="0">
                <a:solidFill>
                  <a:srgbClr val="FF0000"/>
                </a:solidFill>
              </a:rPr>
              <a:t>53M</a:t>
            </a:r>
            <a:r>
              <a:rPr lang="en-US" sz="700" dirty="0" smtClean="0">
                <a:solidFill>
                  <a:srgbClr val="FF0000"/>
                </a:solidFill>
              </a:rPr>
              <a:t>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|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33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FTE</a:t>
            </a:r>
          </a:p>
          <a:p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Vehicle: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Tribal/ANC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or OASIS+ (Tech&amp;EN) 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Set-Aside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Goal: Tribal/ANC or </a:t>
            </a:r>
            <a:r>
              <a:rPr lang="en-US" sz="700" b="1" u="sng" dirty="0" smtClean="0">
                <a:solidFill>
                  <a:schemeClr val="accent1">
                    <a:lumMod val="50000"/>
                  </a:schemeClr>
                </a:solidFill>
              </a:rPr>
              <a:t>SB</a:t>
            </a:r>
          </a:p>
          <a:p>
            <a:r>
              <a:rPr lang="en-US" sz="700" i="1" dirty="0" smtClean="0">
                <a:solidFill>
                  <a:schemeClr val="accent1">
                    <a:lumMod val="50000"/>
                  </a:schemeClr>
                </a:solidFill>
              </a:rPr>
              <a:t>**~1 </a:t>
            </a:r>
            <a:r>
              <a:rPr lang="en-US" sz="700" i="1" dirty="0">
                <a:solidFill>
                  <a:schemeClr val="accent1">
                    <a:lumMod val="50000"/>
                  </a:schemeClr>
                </a:solidFill>
              </a:rPr>
              <a:t>Sept </a:t>
            </a:r>
            <a:r>
              <a:rPr lang="en-US" sz="700" i="1" dirty="0" smtClean="0">
                <a:solidFill>
                  <a:schemeClr val="accent1">
                    <a:lumMod val="50000"/>
                  </a:schemeClr>
                </a:solidFill>
              </a:rPr>
              <a:t>Decision</a:t>
            </a:r>
            <a:endParaRPr lang="en-US" sz="7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119135" y="3109047"/>
            <a:ext cx="1097280" cy="215944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bg1"/>
                </a:solidFill>
              </a:rPr>
              <a:t>Test Support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119135" y="1386603"/>
            <a:ext cx="1097280" cy="215944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bg1"/>
                </a:solidFill>
              </a:rPr>
              <a:t>SOCI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119135" y="2275212"/>
            <a:ext cx="1097280" cy="215944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bg1"/>
                </a:solidFill>
              </a:rPr>
              <a:t>Intelligence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119135" y="2696899"/>
            <a:ext cx="1097280" cy="215944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bg1"/>
                </a:solidFill>
              </a:rPr>
              <a:t>FLCM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119135" y="3508946"/>
            <a:ext cx="1097280" cy="215944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bg1"/>
                </a:solidFill>
              </a:rPr>
              <a:t>Public Affairs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254861" y="1608889"/>
            <a:ext cx="1810512" cy="2468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Vehicle: </a:t>
            </a:r>
            <a:r>
              <a:rPr lang="en-US" sz="700" b="1" dirty="0" smtClean="0">
                <a:solidFill>
                  <a:schemeClr val="accent1">
                    <a:lumMod val="50000"/>
                  </a:schemeClr>
                </a:solidFill>
              </a:rPr>
              <a:t>OASIS+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 (Intel Services)^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Set-Aside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Goal: </a:t>
            </a:r>
            <a:r>
              <a:rPr lang="en-US" sz="700" b="1" dirty="0" smtClean="0">
                <a:solidFill>
                  <a:schemeClr val="accent1">
                    <a:lumMod val="50000"/>
                  </a:schemeClr>
                </a:solidFill>
              </a:rPr>
              <a:t>SB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or N/A (Unrestricted)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256209" y="2275212"/>
            <a:ext cx="1810512" cy="3474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Vehicle: </a:t>
            </a:r>
            <a:r>
              <a:rPr lang="en-US" sz="700" b="1" dirty="0">
                <a:solidFill>
                  <a:schemeClr val="accent1">
                    <a:lumMod val="50000"/>
                  </a:schemeClr>
                </a:solidFill>
              </a:rPr>
              <a:t>OASIS+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 (Intel Services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)^</a:t>
            </a:r>
            <a:endParaRPr lang="en-US" sz="7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Set-Aside Goal: </a:t>
            </a:r>
            <a:r>
              <a:rPr lang="en-US" sz="700" b="1" dirty="0">
                <a:solidFill>
                  <a:schemeClr val="accent1">
                    <a:lumMod val="50000"/>
                  </a:schemeClr>
                </a:solidFill>
              </a:rPr>
              <a:t>SB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or N/A (Unrestricted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)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Current Value: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$567K | 48 FTE</a:t>
            </a:r>
            <a:endParaRPr lang="en-US" sz="7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256209" y="2696898"/>
            <a:ext cx="1810512" cy="3474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Vehicle: OASIS+ (Tech&amp;EN)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Set-Aside Goal: </a:t>
            </a:r>
            <a:r>
              <a:rPr lang="en-US" sz="700" b="1" dirty="0">
                <a:solidFill>
                  <a:schemeClr val="accent1">
                    <a:lumMod val="50000"/>
                  </a:schemeClr>
                </a:solidFill>
              </a:rPr>
              <a:t>SB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or N/A (Unrestricted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)</a:t>
            </a:r>
          </a:p>
          <a:p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Current Value: $693K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|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73 FTE</a:t>
            </a:r>
            <a:endParaRPr lang="en-US" sz="7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256209" y="3109046"/>
            <a:ext cx="1810512" cy="3474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Vehicle: OASIS+ (Tech&amp;EN)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Set-Aside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Goal: SB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Current Value: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$4.23M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|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372 FTE</a:t>
            </a:r>
            <a:endParaRPr lang="en-US" sz="7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256209" y="3508945"/>
            <a:ext cx="1810512" cy="3474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Vehicle: </a:t>
            </a:r>
            <a:r>
              <a:rPr lang="en-US" sz="700" b="1" dirty="0" smtClean="0">
                <a:solidFill>
                  <a:schemeClr val="accent1">
                    <a:lumMod val="50000"/>
                  </a:schemeClr>
                </a:solidFill>
              </a:rPr>
              <a:t>OASIS+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 (BizAdm) or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Stand-alone</a:t>
            </a:r>
            <a:endParaRPr lang="en-US" sz="7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Set-Aside: 8(a)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Current Value: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$41K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|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4 FTE</a:t>
            </a:r>
            <a:endParaRPr lang="en-US" sz="7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161246" y="1519110"/>
            <a:ext cx="1097280" cy="215944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bg1"/>
                </a:solidFill>
              </a:rPr>
              <a:t>MDS Engineering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298320" y="1513602"/>
            <a:ext cx="1810512" cy="61699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Vehicle: OASIS+ (Enterprise Solutions)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Set-Aside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Goal: N/A (Unrestricted) 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Current Value: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$12.83M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|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912 FTE</a:t>
            </a:r>
          </a:p>
          <a:p>
            <a:r>
              <a:rPr lang="en-US" sz="700" b="1" u="sng" dirty="0" smtClean="0">
                <a:solidFill>
                  <a:schemeClr val="accent1">
                    <a:lumMod val="50000"/>
                  </a:schemeClr>
                </a:solidFill>
              </a:rPr>
              <a:t>-- Possible to break work out into separate requirements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161247" y="2341342"/>
            <a:ext cx="1097279" cy="18288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chemeClr val="bg1"/>
                </a:solidFill>
              </a:rPr>
              <a:t>FLE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161247" y="2529016"/>
            <a:ext cx="1097279" cy="21594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Environmental Mgt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161247" y="2917501"/>
            <a:ext cx="1097279" cy="21594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Logistics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161246" y="3303465"/>
            <a:ext cx="1097280" cy="21594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Facilities </a:t>
            </a:r>
            <a:r>
              <a:rPr lang="en-US" sz="700" dirty="0" smtClean="0">
                <a:solidFill>
                  <a:schemeClr val="tx1"/>
                </a:solidFill>
              </a:rPr>
              <a:t>(Space Mgt)</a:t>
            </a:r>
            <a:endParaRPr lang="en-US" sz="700" dirty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298320" y="2531971"/>
            <a:ext cx="1810512" cy="3474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Vehicle: OASIS+ (Environmental Services)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Set-Aside Goal: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SB</a:t>
            </a:r>
          </a:p>
          <a:p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Value at Award: $114K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|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11 FTE</a:t>
            </a:r>
            <a:endParaRPr lang="en-US" sz="7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298320" y="2917500"/>
            <a:ext cx="1810512" cy="3474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Vehicle: OASIS+ (Logistics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Services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)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Set-Aside Goal: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SB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Value at Award: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$1.12M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|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108 FTE</a:t>
            </a:r>
            <a:endParaRPr lang="en-US" sz="7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7298320" y="3304735"/>
            <a:ext cx="1810512" cy="3474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Vehicle: OASIS+ (Facilities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Services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)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Set-Aside Goal: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SB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Value at Award: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$455K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|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44 FTE</a:t>
            </a:r>
            <a:endParaRPr lang="en-US" sz="7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7742" y="4258943"/>
            <a:ext cx="1097276" cy="18288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chemeClr val="bg1"/>
                </a:solidFill>
              </a:rPr>
              <a:t>PP&amp;A</a:t>
            </a:r>
          </a:p>
        </p:txBody>
      </p:sp>
      <p:sp>
        <p:nvSpPr>
          <p:cNvPr id="32" name="Rectangle 31"/>
          <p:cNvSpPr/>
          <p:nvPr/>
        </p:nvSpPr>
        <p:spPr>
          <a:xfrm>
            <a:off x="57739" y="4446456"/>
            <a:ext cx="1097279" cy="21594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Strategic Planning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7739" y="4662454"/>
            <a:ext cx="1097277" cy="21594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chemeClr val="tx1"/>
                </a:solidFill>
              </a:rPr>
              <a:t>Acquisition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7739" y="4983086"/>
            <a:ext cx="1097278" cy="21594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International </a:t>
            </a:r>
            <a:r>
              <a:rPr lang="en-US" sz="800" dirty="0">
                <a:solidFill>
                  <a:schemeClr val="tx1"/>
                </a:solidFill>
              </a:rPr>
              <a:t>Affairs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206500" y="4455775"/>
            <a:ext cx="1810512" cy="32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Vehicle: OASIS+ (BizAdm)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Set-Aside Goal: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SB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Value at Award: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$2.53M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|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248 FTE</a:t>
            </a:r>
            <a:endParaRPr lang="en-US" sz="7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206500" y="4983085"/>
            <a:ext cx="1810512" cy="32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Vehicle: OASIS+ (Mgt &amp; Advisory)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Set-Aside Goal: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SB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Value at Award: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$173K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|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17 FTE</a:t>
            </a:r>
            <a:endParaRPr lang="en-US" sz="7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0616" y="5405281"/>
            <a:ext cx="1094400" cy="18288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chemeClr val="bg1"/>
                </a:solidFill>
              </a:rPr>
              <a:t>Agency Ops</a:t>
            </a:r>
          </a:p>
        </p:txBody>
      </p:sp>
      <p:sp>
        <p:nvSpPr>
          <p:cNvPr id="39" name="Rectangle 38"/>
          <p:cNvSpPr/>
          <p:nvPr/>
        </p:nvSpPr>
        <p:spPr>
          <a:xfrm>
            <a:off x="60616" y="5594552"/>
            <a:ext cx="1094400" cy="21594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Business Ops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7736" y="5951379"/>
            <a:ext cx="1097279" cy="21594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HR (&amp; Training)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198858" y="5594551"/>
            <a:ext cx="1810512" cy="32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Vehicle: OASIS+ (Financial Services)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Set-Aside Goal: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SB</a:t>
            </a:r>
          </a:p>
          <a:p>
            <a:r>
              <a:rPr lang="en-US" sz="700" i="1" dirty="0" smtClean="0">
                <a:solidFill>
                  <a:schemeClr val="accent1">
                    <a:lumMod val="50000"/>
                  </a:schemeClr>
                </a:solidFill>
              </a:rPr>
              <a:t>Est Value </a:t>
            </a:r>
            <a:r>
              <a:rPr lang="en-US" sz="700" i="1" dirty="0">
                <a:solidFill>
                  <a:schemeClr val="accent1">
                    <a:lumMod val="50000"/>
                  </a:schemeClr>
                </a:solidFill>
              </a:rPr>
              <a:t>at Award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: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$2.34M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|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227 FTE</a:t>
            </a:r>
            <a:endParaRPr lang="en-US" sz="7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198858" y="5951378"/>
            <a:ext cx="1810512" cy="32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Vehicle: OASIS+ (Human Capital)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Set-Aside Goal: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SB</a:t>
            </a:r>
          </a:p>
          <a:p>
            <a:r>
              <a:rPr lang="en-US" sz="700" i="1" dirty="0" smtClean="0">
                <a:solidFill>
                  <a:schemeClr val="accent1">
                    <a:lumMod val="50000"/>
                  </a:schemeClr>
                </a:solidFill>
              </a:rPr>
              <a:t>Est Value </a:t>
            </a:r>
            <a:r>
              <a:rPr lang="en-US" sz="700" i="1" dirty="0">
                <a:solidFill>
                  <a:schemeClr val="accent1">
                    <a:lumMod val="50000"/>
                  </a:schemeClr>
                </a:solidFill>
              </a:rPr>
              <a:t>at Award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: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$403K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|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39 FTE</a:t>
            </a:r>
            <a:endParaRPr lang="en-US" sz="7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110948" y="6261506"/>
            <a:ext cx="1097280" cy="215944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bg1"/>
                </a:solidFill>
              </a:rPr>
              <a:t>CCRM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119135" y="4241382"/>
            <a:ext cx="1097280" cy="215944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bg1"/>
                </a:solidFill>
              </a:rPr>
              <a:t>IT &amp; Cyber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119135" y="4592694"/>
            <a:ext cx="1097280" cy="215944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bg1"/>
                </a:solidFill>
              </a:rPr>
              <a:t>OMS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3119135" y="4943345"/>
            <a:ext cx="1097280" cy="215944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 smtClean="0">
                <a:solidFill>
                  <a:schemeClr val="bg1"/>
                </a:solidFill>
              </a:rPr>
              <a:t>Warfighter Integration</a:t>
            </a:r>
            <a:endParaRPr lang="en-US" sz="700" dirty="0">
              <a:solidFill>
                <a:schemeClr val="bg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256209" y="4242724"/>
            <a:ext cx="1810512" cy="32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Vehicle: NASA SEWP VI or GSA VETS2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Set-Aside Goal: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SB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Value at Award: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$1.27M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|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123 FTE</a:t>
            </a:r>
            <a:endParaRPr lang="en-US" sz="7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6161246" y="4603816"/>
            <a:ext cx="1097280" cy="215944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bg1"/>
                </a:solidFill>
              </a:rPr>
              <a:t>A3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4254861" y="6260477"/>
            <a:ext cx="1810512" cy="32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Vehicle: NASA SEWP VI or GSA VETS2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Set-Aside Goal: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SB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Current Value: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$595K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|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49 FTE</a:t>
            </a:r>
            <a:endParaRPr lang="en-US" sz="7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4256209" y="4589632"/>
            <a:ext cx="1810512" cy="32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Vehicle: OASIS+ (Mgt &amp; Advisory)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Set-Aside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Goal: SB</a:t>
            </a:r>
          </a:p>
          <a:p>
            <a:r>
              <a:rPr lang="en-US" sz="700" i="1" dirty="0">
                <a:solidFill>
                  <a:schemeClr val="accent1">
                    <a:lumMod val="50000"/>
                  </a:schemeClr>
                </a:solidFill>
              </a:rPr>
              <a:t>Est Value at Award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: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$114K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|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11 FTE</a:t>
            </a:r>
            <a:endParaRPr lang="en-US" sz="7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4256209" y="4943344"/>
            <a:ext cx="1810512" cy="32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Vehicle: OASIS+ (Tech&amp;EN)</a:t>
            </a:r>
          </a:p>
          <a:p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Set-Aside Goal: SB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Current Value: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$1.50M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|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95 FTE</a:t>
            </a:r>
            <a:endParaRPr lang="en-US" sz="7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7316261" y="4596473"/>
            <a:ext cx="1810512" cy="32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Vehicle: OASIS+ (Tech&amp;EN)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Set-Aside Goal: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N/A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(Unrestricted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)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Current Value: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$208K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|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15 FTE</a:t>
            </a:r>
            <a:endParaRPr lang="en-US" sz="7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3111493" y="5324649"/>
            <a:ext cx="1097279" cy="18288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bg1"/>
                </a:solidFill>
              </a:rPr>
              <a:t>Admin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3111493" y="5512315"/>
            <a:ext cx="1097279" cy="21594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Office Admin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3111493" y="5864953"/>
            <a:ext cx="1097280" cy="21594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chemeClr val="tx1"/>
                </a:solidFill>
              </a:rPr>
              <a:t>Protocol</a:t>
            </a:r>
          </a:p>
        </p:txBody>
      </p:sp>
      <p:sp>
        <p:nvSpPr>
          <p:cNvPr id="57" name="Rectangle 56"/>
          <p:cNvSpPr/>
          <p:nvPr/>
        </p:nvSpPr>
        <p:spPr>
          <a:xfrm>
            <a:off x="4254861" y="5507527"/>
            <a:ext cx="1810512" cy="32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Vehicle: OASIS+ (BizAdm)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Set-Aside Goal: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SB</a:t>
            </a:r>
          </a:p>
          <a:p>
            <a:r>
              <a:rPr lang="en-US" sz="700" i="1" dirty="0">
                <a:solidFill>
                  <a:schemeClr val="accent1">
                    <a:lumMod val="50000"/>
                  </a:schemeClr>
                </a:solidFill>
              </a:rPr>
              <a:t>Est Value at Award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: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$1.32M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|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128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FTE </a:t>
            </a:r>
          </a:p>
        </p:txBody>
      </p:sp>
      <p:sp>
        <p:nvSpPr>
          <p:cNvPr id="58" name="Rectangle 57"/>
          <p:cNvSpPr/>
          <p:nvPr/>
        </p:nvSpPr>
        <p:spPr>
          <a:xfrm>
            <a:off x="4254861" y="5864952"/>
            <a:ext cx="1810512" cy="32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Vehicle: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Tribal/ANC or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OASIS+ (BizAdm)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Set-Aside Goal: Tribal/ANC or </a:t>
            </a:r>
            <a:r>
              <a:rPr lang="en-US" sz="700" b="1" u="sng" dirty="0" smtClean="0">
                <a:solidFill>
                  <a:schemeClr val="accent1">
                    <a:lumMod val="50000"/>
                  </a:schemeClr>
                </a:solidFill>
              </a:rPr>
              <a:t>SB</a:t>
            </a:r>
          </a:p>
          <a:p>
            <a:r>
              <a:rPr lang="en-US" sz="700" i="1" dirty="0">
                <a:solidFill>
                  <a:schemeClr val="accent1">
                    <a:lumMod val="50000"/>
                  </a:schemeClr>
                </a:solidFill>
              </a:rPr>
              <a:t>Est Value at Award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: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$134K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|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13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FTE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82308" y="4967197"/>
            <a:ext cx="2880360" cy="1554272"/>
          </a:xfrm>
          <a:prstGeom prst="rect">
            <a:avLst/>
          </a:prstGeom>
          <a:solidFill>
            <a:schemeClr val="accent4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fontAlgn="base"/>
            <a:r>
              <a:rPr lang="en-US" sz="800" b="1" u="sng" dirty="0" smtClean="0">
                <a:cs typeface="Arial"/>
              </a:rPr>
              <a:t>Notes:</a:t>
            </a:r>
          </a:p>
          <a:p>
            <a:pPr fontAlgn="base"/>
            <a:r>
              <a:rPr lang="en-US" sz="800" dirty="0" smtClean="0">
                <a:cs typeface="Arial"/>
              </a:rPr>
              <a:t>* Cost = Labor/ODC, does not include FMS $$ or CLIN1 (ERs)</a:t>
            </a:r>
          </a:p>
          <a:p>
            <a:pPr fontAlgn="base"/>
            <a:r>
              <a:rPr lang="en-US" sz="800" dirty="0" smtClean="0">
                <a:cs typeface="Arial"/>
              </a:rPr>
              <a:t>** ~ 1 Sept make the call if T1 will be on GWAC/MAC or a Agency stand-alone contract</a:t>
            </a:r>
          </a:p>
          <a:p>
            <a:pPr fontAlgn="base"/>
            <a:r>
              <a:rPr lang="en-US" sz="800" dirty="0" smtClean="0">
                <a:cs typeface="Arial"/>
              </a:rPr>
              <a:t>^ </a:t>
            </a:r>
            <a:r>
              <a:rPr lang="en-US" sz="800" dirty="0" smtClean="0"/>
              <a:t>or </a:t>
            </a:r>
            <a:r>
              <a:rPr lang="en-US" sz="800" dirty="0"/>
              <a:t>DIA’s SIA </a:t>
            </a:r>
            <a:r>
              <a:rPr lang="en-US" sz="800" dirty="0" smtClean="0"/>
              <a:t>III/IV, if </a:t>
            </a:r>
            <a:r>
              <a:rPr lang="en-US" sz="800" dirty="0"/>
              <a:t>NAICS changes to </a:t>
            </a:r>
            <a:r>
              <a:rPr lang="en-US" sz="800" dirty="0" smtClean="0"/>
              <a:t>541990</a:t>
            </a:r>
            <a:endParaRPr lang="en-US" sz="800" dirty="0"/>
          </a:p>
          <a:p>
            <a:pPr fontAlgn="base"/>
            <a:r>
              <a:rPr lang="en-US" sz="800" dirty="0" smtClean="0">
                <a:cs typeface="Arial"/>
              </a:rPr>
              <a:t>^^ </a:t>
            </a:r>
            <a:r>
              <a:rPr lang="en-US" sz="800" dirty="0">
                <a:cs typeface="Arial"/>
              </a:rPr>
              <a:t>MDA Engineering </a:t>
            </a:r>
            <a:r>
              <a:rPr lang="en-US" sz="800" dirty="0" smtClean="0">
                <a:cs typeface="Arial"/>
              </a:rPr>
              <a:t>possible breakouts/separate req’ts</a:t>
            </a:r>
          </a:p>
          <a:p>
            <a:pPr fontAlgn="base"/>
            <a:endParaRPr lang="en-US" sz="900" dirty="0">
              <a:cs typeface="Arial"/>
            </a:endParaRPr>
          </a:p>
          <a:p>
            <a:pPr fontAlgn="base"/>
            <a:r>
              <a:rPr lang="en-US" sz="750" dirty="0" smtClean="0">
                <a:cs typeface="Arial"/>
              </a:rPr>
              <a:t>Other: MDA might </a:t>
            </a:r>
            <a:r>
              <a:rPr lang="en-US" sz="750" dirty="0">
                <a:cs typeface="Arial"/>
              </a:rPr>
              <a:t>be able to use OSD’s ATSS by WHS IDIQ for </a:t>
            </a:r>
            <a:r>
              <a:rPr lang="en-US" sz="750" dirty="0" smtClean="0"/>
              <a:t>Acquisition Oversight, Policy Analysis, Strategic Communications, Financial Management, Administrative Management, and International Affairs</a:t>
            </a:r>
            <a:endParaRPr lang="en-US" sz="750" dirty="0"/>
          </a:p>
        </p:txBody>
      </p:sp>
      <p:sp>
        <p:nvSpPr>
          <p:cNvPr id="60" name="Rectangle 59"/>
          <p:cNvSpPr/>
          <p:nvPr/>
        </p:nvSpPr>
        <p:spPr>
          <a:xfrm>
            <a:off x="6164751" y="4231695"/>
            <a:ext cx="1097280" cy="215944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bg1"/>
                </a:solidFill>
              </a:rPr>
              <a:t>Spec Eng Analyses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7316505" y="4231694"/>
            <a:ext cx="1810512" cy="32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Vehicle: OASIS+ (Tech&amp;EN)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Set-Aside Goal: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SB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Current Value: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$2.64M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|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193 FTE</a:t>
            </a:r>
            <a:endParaRPr lang="en-US" sz="7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52997" y="2524864"/>
            <a:ext cx="2023872" cy="4468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Pre-Decisional</a:t>
            </a:r>
            <a:endParaRPr lang="en-US" dirty="0"/>
          </a:p>
        </p:txBody>
      </p:sp>
      <p:sp>
        <p:nvSpPr>
          <p:cNvPr id="59" name="Rectangle 58"/>
          <p:cNvSpPr/>
          <p:nvPr/>
        </p:nvSpPr>
        <p:spPr>
          <a:xfrm>
            <a:off x="6161246" y="1730439"/>
            <a:ext cx="1097280" cy="115237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>
                <a:solidFill>
                  <a:schemeClr val="tx1"/>
                </a:solidFill>
              </a:rPr>
              <a:t>^^BMDS Sys Eng</a:t>
            </a: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6161246" y="1843369"/>
            <a:ext cx="1097280" cy="115237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>
                <a:solidFill>
                  <a:schemeClr val="tx1"/>
                </a:solidFill>
              </a:rPr>
              <a:t>^^Wpns </a:t>
            </a:r>
            <a:r>
              <a:rPr lang="en-US" sz="600" dirty="0">
                <a:solidFill>
                  <a:schemeClr val="tx1"/>
                </a:solidFill>
              </a:rPr>
              <a:t>&amp; </a:t>
            </a:r>
            <a:r>
              <a:rPr lang="en-US" sz="600" dirty="0" smtClean="0">
                <a:solidFill>
                  <a:schemeClr val="tx1"/>
                </a:solidFill>
              </a:rPr>
              <a:t>Mis Sys Eng</a:t>
            </a: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6161246" y="1956299"/>
            <a:ext cx="1097280" cy="115237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>
                <a:solidFill>
                  <a:schemeClr val="tx1"/>
                </a:solidFill>
              </a:rPr>
              <a:t>^^C3BM Eng</a:t>
            </a: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6161246" y="2069229"/>
            <a:ext cx="1097280" cy="115237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 smtClean="0">
                <a:solidFill>
                  <a:schemeClr val="tx1"/>
                </a:solidFill>
              </a:rPr>
              <a:t>^^Specialty Eng</a:t>
            </a: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119135" y="1608716"/>
            <a:ext cx="1097280" cy="21594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Security Programs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3119135" y="1914649"/>
            <a:ext cx="1097280" cy="21594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Counterintelligence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254861" y="1911876"/>
            <a:ext cx="1810512" cy="2468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Vehicle: </a:t>
            </a:r>
            <a:r>
              <a:rPr lang="en-US" sz="700" b="1" dirty="0" smtClean="0">
                <a:solidFill>
                  <a:schemeClr val="accent1">
                    <a:lumMod val="50000"/>
                  </a:schemeClr>
                </a:solidFill>
              </a:rPr>
              <a:t>OASIS+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 (Intel Services)^</a:t>
            </a:r>
          </a:p>
          <a:p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Set-Aside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Goal: </a:t>
            </a:r>
            <a:r>
              <a:rPr lang="en-US" sz="700" b="1" dirty="0" smtClean="0">
                <a:solidFill>
                  <a:schemeClr val="accent1">
                    <a:lumMod val="50000"/>
                  </a:schemeClr>
                </a:solidFill>
              </a:rPr>
              <a:t>SB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or N/A (Unrestricted)</a:t>
            </a:r>
            <a:endParaRPr lang="en-US" sz="700" b="1" u="sng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3" name="Straight Connector 2"/>
          <p:cNvCxnSpPr>
            <a:stCxn id="32" idx="3"/>
            <a:endCxn id="36" idx="1"/>
          </p:cNvCxnSpPr>
          <p:nvPr/>
        </p:nvCxnSpPr>
        <p:spPr>
          <a:xfrm>
            <a:off x="1155018" y="4554427"/>
            <a:ext cx="51482" cy="613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34" idx="3"/>
            <a:endCxn id="36" idx="1"/>
          </p:cNvCxnSpPr>
          <p:nvPr/>
        </p:nvCxnSpPr>
        <p:spPr>
          <a:xfrm flipV="1">
            <a:off x="1155016" y="4615795"/>
            <a:ext cx="51484" cy="1546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angle 69"/>
          <p:cNvSpPr/>
          <p:nvPr/>
        </p:nvSpPr>
        <p:spPr>
          <a:xfrm>
            <a:off x="4254861" y="1388741"/>
            <a:ext cx="1810512" cy="124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Current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Value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: $1.34M | 132 FTE </a:t>
            </a:r>
            <a:endParaRPr lang="en-US" sz="7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7298320" y="2335581"/>
            <a:ext cx="1810512" cy="124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Current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Value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: $1.37M | 183 FTE </a:t>
            </a:r>
            <a:endParaRPr lang="en-US" sz="7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1196755" y="4256937"/>
            <a:ext cx="1810512" cy="124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Current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Value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: $2.73M | 274 FTE </a:t>
            </a:r>
            <a:endParaRPr lang="en-US" sz="7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1196755" y="5405281"/>
            <a:ext cx="1810512" cy="124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r>
              <a:rPr lang="en-US" sz="700" i="1" dirty="0">
                <a:solidFill>
                  <a:schemeClr val="accent1">
                    <a:lumMod val="50000"/>
                  </a:schemeClr>
                </a:solidFill>
              </a:rPr>
              <a:t>Est Value at </a:t>
            </a:r>
            <a:r>
              <a:rPr lang="en-US" sz="700" i="1" dirty="0" smtClean="0">
                <a:solidFill>
                  <a:schemeClr val="accent1">
                    <a:lumMod val="50000"/>
                  </a:schemeClr>
                </a:solidFill>
              </a:rPr>
              <a:t>Award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: $2.75M | 266 FTE </a:t>
            </a:r>
            <a:endParaRPr lang="en-US" sz="7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4254861" y="5323434"/>
            <a:ext cx="1810512" cy="124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rIns="45720" rtlCol="0" anchor="ctr"/>
          <a:lstStyle/>
          <a:p>
            <a:r>
              <a:rPr lang="en-US" sz="700" i="1" dirty="0">
                <a:solidFill>
                  <a:schemeClr val="accent1">
                    <a:lumMod val="50000"/>
                  </a:schemeClr>
                </a:solidFill>
              </a:rPr>
              <a:t>Est Value at Award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: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$1.46M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| </a:t>
            </a:r>
            <a:r>
              <a:rPr lang="en-US" sz="700" dirty="0" smtClean="0">
                <a:solidFill>
                  <a:schemeClr val="accent1">
                    <a:lumMod val="50000"/>
                  </a:schemeClr>
                </a:solidFill>
              </a:rPr>
              <a:t>141 </a:t>
            </a:r>
            <a:r>
              <a:rPr lang="en-US" sz="700" dirty="0">
                <a:solidFill>
                  <a:schemeClr val="accent1">
                    <a:lumMod val="50000"/>
                  </a:schemeClr>
                </a:solidFill>
              </a:rPr>
              <a:t>FTE 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52997" y="3018562"/>
            <a:ext cx="2954270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*Potential Vehicles &amp; Set-Aside Strategy goals are </a:t>
            </a:r>
            <a:r>
              <a:rPr lang="en-US" sz="1200" b="1" i="1" u="sng" dirty="0" smtClean="0"/>
              <a:t>planning</a:t>
            </a:r>
            <a:r>
              <a:rPr lang="en-US" sz="1200" b="1" dirty="0" smtClean="0"/>
              <a:t> projections &amp; subject to change with each tranche*</a:t>
            </a:r>
            <a:endParaRPr lang="en-US" sz="1200" b="1" dirty="0"/>
          </a:p>
        </p:txBody>
      </p:sp>
      <p:sp>
        <p:nvSpPr>
          <p:cNvPr id="76" name="Rectangle 75"/>
          <p:cNvSpPr/>
          <p:nvPr/>
        </p:nvSpPr>
        <p:spPr>
          <a:xfrm>
            <a:off x="5486400" y="6611779"/>
            <a:ext cx="3454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algn="ctr"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Approved for Public </a:t>
            </a:r>
            <a:r>
              <a:rPr lang="en-US" sz="1000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Release  24-MDA-11815 </a:t>
            </a:r>
            <a:r>
              <a:rPr lang="en-US" sz="10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(5 Jun 24)</a:t>
            </a:r>
          </a:p>
        </p:txBody>
      </p:sp>
    </p:spTree>
    <p:extLst>
      <p:ext uri="{BB962C8B-B14F-4D97-AF65-F5344CB8AC3E}">
        <p14:creationId xmlns:p14="http://schemas.microsoft.com/office/powerpoint/2010/main" val="104722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946" name="Rectangle 2"/>
          <p:cNvSpPr>
            <a:spLocks noGrp="1" noChangeArrowheads="1"/>
          </p:cNvSpPr>
          <p:nvPr>
            <p:ph type="title"/>
          </p:nvPr>
        </p:nvSpPr>
        <p:spPr>
          <a:xfrm>
            <a:off x="1206500" y="241300"/>
            <a:ext cx="6654800" cy="75565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cs typeface="Arial"/>
              </a:rPr>
              <a:t>Information for Industry</a:t>
            </a:r>
            <a:endParaRPr lang="en-US" dirty="0">
              <a:cs typeface="Arial"/>
            </a:endParaRPr>
          </a:p>
        </p:txBody>
      </p:sp>
      <p:sp>
        <p:nvSpPr>
          <p:cNvPr id="466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3064" y="1099595"/>
            <a:ext cx="8780016" cy="5016533"/>
          </a:xfrm>
        </p:spPr>
        <p:txBody>
          <a:bodyPr/>
          <a:lstStyle/>
          <a:p>
            <a:r>
              <a:rPr lang="en-US" dirty="0" smtClean="0"/>
              <a:t>Stay aware of updates on SAM.gov</a:t>
            </a:r>
          </a:p>
          <a:p>
            <a:pPr marL="695325" marR="5080" lvl="2" indent="-292100">
              <a:spcBef>
                <a:spcPts val="600"/>
              </a:spcBef>
              <a:spcAft>
                <a:spcPts val="600"/>
              </a:spcAft>
              <a:tabLst>
                <a:tab pos="838200" algn="l"/>
                <a:tab pos="838835" algn="l"/>
              </a:tabLst>
            </a:pPr>
            <a:r>
              <a:rPr lang="en-US" dirty="0">
                <a:solidFill>
                  <a:prstClr val="black"/>
                </a:solidFill>
                <a:cs typeface="Arial"/>
              </a:rPr>
              <a:t>See: </a:t>
            </a:r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sam.gov/opp/4d0f9964c0f14832b24640ce00f0ddb2/view</a:t>
            </a:r>
            <a:r>
              <a:rPr lang="en-US" dirty="0" smtClean="0"/>
              <a:t> </a:t>
            </a:r>
          </a:p>
          <a:p>
            <a:pPr marL="520700" lvl="1" indent="-292100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cs typeface="Arial"/>
              </a:rPr>
              <a:t>Review </a:t>
            </a:r>
            <a:r>
              <a:rPr lang="en-US" dirty="0" smtClean="0">
                <a:cs typeface="Arial"/>
              </a:rPr>
              <a:t>Information Papers </a:t>
            </a:r>
            <a:r>
              <a:rPr lang="en-US" dirty="0">
                <a:cs typeface="Arial"/>
              </a:rPr>
              <a:t>and Respond to Industry Surveys/Requests for Information when posted</a:t>
            </a:r>
          </a:p>
          <a:p>
            <a:r>
              <a:rPr lang="en-US" dirty="0" smtClean="0"/>
              <a:t>Participate in events where MAPSS Information Updates are provided </a:t>
            </a:r>
          </a:p>
          <a:p>
            <a:pPr marL="520700" lvl="1" indent="-292100"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cs typeface="Arial"/>
              </a:rPr>
              <a:t>NDIA/MDA Small </a:t>
            </a:r>
            <a:r>
              <a:rPr lang="en-US" dirty="0">
                <a:cs typeface="Arial"/>
              </a:rPr>
              <a:t>Business </a:t>
            </a:r>
            <a:r>
              <a:rPr lang="en-US" dirty="0" smtClean="0">
                <a:cs typeface="Arial"/>
              </a:rPr>
              <a:t>Conference, 16-17 July – HSV, AL</a:t>
            </a:r>
          </a:p>
          <a:p>
            <a:pPr marL="520700" lvl="1" indent="-292100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cs typeface="Arial"/>
              </a:rPr>
              <a:t>Space and Missile Defense </a:t>
            </a:r>
            <a:r>
              <a:rPr lang="en-US" dirty="0" smtClean="0">
                <a:cs typeface="Arial"/>
              </a:rPr>
              <a:t>Symposium, 6-8 Aug – HSV, AL</a:t>
            </a:r>
            <a:endParaRPr lang="en-US" dirty="0">
              <a:cs typeface="Arial"/>
            </a:endParaRPr>
          </a:p>
          <a:p>
            <a:pPr marL="520700" lvl="1" indent="-292100"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cs typeface="Arial"/>
              </a:rPr>
              <a:t>MAPSS Virtual Industry </a:t>
            </a:r>
            <a:r>
              <a:rPr lang="en-US" dirty="0">
                <a:cs typeface="Arial"/>
              </a:rPr>
              <a:t>Day </a:t>
            </a:r>
            <a:r>
              <a:rPr lang="en-US" dirty="0" smtClean="0">
                <a:cs typeface="Arial"/>
              </a:rPr>
              <a:t>Update, (TBD) Fall 2024 (online)</a:t>
            </a:r>
          </a:p>
          <a:p>
            <a:pPr marL="520700" lvl="1" indent="-292100"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cs typeface="Arial"/>
              </a:rPr>
              <a:t>Local GSA Sponsored events, Fall 2024 – HSV, AL</a:t>
            </a:r>
          </a:p>
          <a:p>
            <a:pPr marL="228600" lvl="1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Additional inquiries? Send them to: </a:t>
            </a:r>
            <a:r>
              <a:rPr lang="en-US" sz="2400" dirty="0">
                <a:solidFill>
                  <a:schemeClr val="tx1"/>
                </a:solidFill>
                <a:hlinkClick r:id="rId4"/>
              </a:rPr>
              <a:t>MAPSS@MDA.mil</a:t>
            </a:r>
            <a:endParaRPr lang="en-US" sz="2400" dirty="0">
              <a:solidFill>
                <a:schemeClr val="tx1"/>
              </a:solidFill>
            </a:endParaRPr>
          </a:p>
          <a:p>
            <a:pPr marL="520700" lvl="1" indent="-292100">
              <a:spcBef>
                <a:spcPts val="600"/>
              </a:spcBef>
              <a:spcAft>
                <a:spcPts val="600"/>
              </a:spcAft>
            </a:pPr>
            <a:endParaRPr lang="en-US" dirty="0"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91564E-8479-4CF4-B5F3-F3B53EDC7644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486400" y="6611779"/>
            <a:ext cx="3454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algn="ctr"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Approved for Public </a:t>
            </a:r>
            <a:r>
              <a:rPr lang="en-US" sz="1000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Release  24-MDA-11815 </a:t>
            </a:r>
            <a:r>
              <a:rPr lang="en-US" sz="10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(5 Jun 24)</a:t>
            </a:r>
          </a:p>
        </p:txBody>
      </p:sp>
    </p:spTree>
    <p:extLst>
      <p:ext uri="{BB962C8B-B14F-4D97-AF65-F5344CB8AC3E}">
        <p14:creationId xmlns:p14="http://schemas.microsoft.com/office/powerpoint/2010/main" val="287683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10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3672" y="247850"/>
            <a:ext cx="7049728" cy="631308"/>
          </a:xfrm>
        </p:spPr>
        <p:txBody>
          <a:bodyPr/>
          <a:lstStyle/>
          <a:p>
            <a:r>
              <a:rPr lang="en-US" sz="2600" dirty="0" smtClean="0"/>
              <a:t>Mission</a:t>
            </a:r>
            <a:br>
              <a:rPr lang="en-US" sz="2600" dirty="0" smtClean="0"/>
            </a:br>
            <a:r>
              <a:rPr lang="en-US" sz="2600" dirty="0" smtClean="0"/>
              <a:t>Missile Defense Agency</a:t>
            </a:r>
            <a:endParaRPr lang="en-US" sz="1800" i="1" dirty="0"/>
          </a:p>
        </p:txBody>
      </p:sp>
      <p:sp>
        <p:nvSpPr>
          <p:cNvPr id="3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91564E-8479-4CF4-B5F3-F3B53EDC7644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81000" y="1231253"/>
            <a:ext cx="8458200" cy="1499556"/>
            <a:chOff x="579119" y="1504950"/>
            <a:chExt cx="8138160" cy="2228850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579119" y="1504950"/>
              <a:ext cx="8138160" cy="22288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FF"/>
              </a:solidFill>
              <a:round/>
              <a:headEnd/>
              <a:tailEnd/>
            </a:ln>
            <a:effectLst>
              <a:outerShdw dist="76199" dir="2700000" algn="ctr" rotWithShape="0">
                <a:srgbClr val="8CA1FF"/>
              </a:outerShdw>
            </a:effec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ＭＳ Ｐゴシック" pitchFamily="84" charset="-128"/>
                <a:cs typeface="+mn-cs"/>
              </a:endParaRPr>
            </a:p>
          </p:txBody>
        </p:sp>
        <p:sp>
          <p:nvSpPr>
            <p:cNvPr id="7" name="TextBox 5"/>
            <p:cNvSpPr txBox="1">
              <a:spLocks noChangeArrowheads="1"/>
            </p:cNvSpPr>
            <p:nvPr/>
          </p:nvSpPr>
          <p:spPr bwMode="auto">
            <a:xfrm flipH="1">
              <a:off x="579119" y="1761956"/>
              <a:ext cx="8138160" cy="16468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ＭＳ Ｐゴシック" pitchFamily="84" charset="-128"/>
                  <a:cs typeface="+mn-cs"/>
                </a:rPr>
                <a:t>To develop and deploy a </a:t>
              </a:r>
              <a:r>
                <a:rPr kumimoji="0" lang="en-US" sz="2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/>
                  <a:ea typeface="ＭＳ Ｐゴシック" pitchFamily="84" charset="-128"/>
                  <a:cs typeface="+mn-cs"/>
                </a:rPr>
                <a:t>layered,</a:t>
              </a:r>
              <a:r>
                <a:rPr kumimoji="0" lang="en-US" sz="2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ＭＳ Ｐゴシック" pitchFamily="84" charset="-128"/>
                  <a:cs typeface="+mn-cs"/>
                </a:rPr>
                <a:t> Missile Defense System to </a:t>
              </a:r>
              <a:r>
                <a:rPr kumimoji="0" lang="en-US" sz="2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ＭＳ Ｐゴシック" pitchFamily="84" charset="-128"/>
                  <a:cs typeface="+mn-cs"/>
                </a:rPr>
                <a:t>defend </a:t>
              </a:r>
              <a:r>
                <a:rPr kumimoji="0" lang="en-US" sz="2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/>
                  <a:ea typeface="ＭＳ Ｐゴシック" pitchFamily="84" charset="-128"/>
                  <a:cs typeface="+mn-cs"/>
                </a:rPr>
                <a:t>the </a:t>
              </a:r>
              <a:r>
                <a:rPr kumimoji="0" lang="en-US" sz="22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/>
                  <a:ea typeface="ＭＳ Ｐゴシック" pitchFamily="84" charset="-128"/>
                  <a:cs typeface="+mn-cs"/>
                </a:rPr>
                <a:t>United States, </a:t>
              </a:r>
              <a:r>
                <a:rPr kumimoji="0" lang="en-US" sz="2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/>
                  <a:ea typeface="ＭＳ Ｐゴシック" pitchFamily="84" charset="-128"/>
                  <a:cs typeface="+mn-cs"/>
                </a:rPr>
                <a:t>its deployed </a:t>
              </a:r>
              <a:r>
                <a:rPr kumimoji="0" lang="en-US" sz="22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/>
                  <a:ea typeface="ＭＳ Ｐゴシック" pitchFamily="84" charset="-128"/>
                  <a:cs typeface="+mn-cs"/>
                </a:rPr>
                <a:t>forces, allies, and friends </a:t>
              </a:r>
              <a:r>
                <a:rPr kumimoji="0" lang="en-US" sz="2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ＭＳ Ｐゴシック" pitchFamily="84" charset="-128"/>
                  <a:cs typeface="+mn-cs"/>
                </a:rPr>
                <a:t>from </a:t>
              </a:r>
              <a:r>
                <a:rPr kumimoji="0" lang="en-US" sz="2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ＭＳ Ｐゴシック" pitchFamily="84" charset="-128"/>
                  <a:cs typeface="+mn-cs"/>
                </a:rPr>
                <a:t>missile attacks in </a:t>
              </a:r>
              <a:r>
                <a:rPr kumimoji="0" lang="en-US" sz="22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Arial" panose="020B0604020202020204"/>
                  <a:ea typeface="ＭＳ Ｐゴシック" pitchFamily="84" charset="-128"/>
                  <a:cs typeface="+mn-cs"/>
                </a:rPr>
                <a:t>all phases of flight</a:t>
              </a:r>
            </a:p>
          </p:txBody>
        </p:sp>
      </p:grpSp>
      <p:pic>
        <p:nvPicPr>
          <p:cNvPr id="8" name="Picture 7" descr="DDG 68 USS THE SULLIVANS_Side Angle View.jpg"/>
          <p:cNvPicPr preferRelativeResize="0"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25752" y="2938255"/>
            <a:ext cx="1676400" cy="1188720"/>
          </a:xfrm>
          <a:prstGeom prst="rect">
            <a:avLst/>
          </a:prstGeom>
          <a:noFill/>
          <a:ln w="571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50800" dist="50800" dir="2700000" algn="tl" rotWithShape="0">
              <a:srgbClr val="000000">
                <a:alpha val="7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9" name="Picture 5" descr="C:\Users\sullivanj\AppData\Local\Microsoft\Windows\Temporary Internet Files\Content.Outlook\JZTRUJ4J\28 May 2015 312 (3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938255"/>
            <a:ext cx="1584960" cy="1188720"/>
          </a:xfrm>
          <a:prstGeom prst="rect">
            <a:avLst/>
          </a:prstGeom>
          <a:noFill/>
          <a:ln w="571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50800" dist="50800" dir="2700000" algn="tl" rotWithShape="0">
              <a:srgbClr val="000000">
                <a:alpha val="7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66744" y="2955779"/>
            <a:ext cx="1913922" cy="1188720"/>
          </a:xfrm>
          <a:prstGeom prst="rect">
            <a:avLst/>
          </a:prstGeom>
          <a:noFill/>
          <a:ln w="571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50800" dist="50800" dir="2700000" algn="tl" rotWithShape="0">
              <a:srgbClr val="000000">
                <a:alpha val="7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45258" y="2955779"/>
            <a:ext cx="1795571" cy="1188720"/>
          </a:xfrm>
          <a:prstGeom prst="rect">
            <a:avLst/>
          </a:prstGeom>
          <a:noFill/>
          <a:ln w="571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50800" dist="50800" dir="2700000" algn="tl" rotWithShape="0">
              <a:srgbClr val="000000">
                <a:alpha val="7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" name="Picture 2" descr="Z:\SNS-M\SBX Photos\SBX Photos - Miscellaneous\Alaska.jpg"/>
          <p:cNvPicPr preferRelativeResize="0">
            <a:picLocks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7" r="8176" b="1710"/>
          <a:stretch/>
        </p:blipFill>
        <p:spPr bwMode="auto">
          <a:xfrm>
            <a:off x="7315200" y="4340810"/>
            <a:ext cx="1696555" cy="1923610"/>
          </a:xfrm>
          <a:prstGeom prst="rect">
            <a:avLst/>
          </a:prstGeom>
          <a:noFill/>
          <a:ln w="571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50800" dist="50800" dir="2700000" algn="tl" rotWithShape="0">
              <a:srgbClr val="000000">
                <a:alpha val="7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June 28, 2017: Key members of the GMD program team gather in front of the successful emplacement of the first CE II Block 1 Ground-Based Interceptor (GBI) at Fort Greely, Alaska. This emplacement is a significant step in fulfilling MDA’s commitment to del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" r="2849"/>
          <a:stretch/>
        </p:blipFill>
        <p:spPr bwMode="auto">
          <a:xfrm>
            <a:off x="76200" y="4349789"/>
            <a:ext cx="2057400" cy="1914631"/>
          </a:xfrm>
          <a:prstGeom prst="rect">
            <a:avLst/>
          </a:prstGeom>
          <a:noFill/>
          <a:ln w="5715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50800" dist="50800" dir="2700000" algn="tl" rotWithShape="0">
              <a:srgbClr val="000000">
                <a:alpha val="7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94998" y="4340809"/>
            <a:ext cx="2745831" cy="1923611"/>
          </a:xfrm>
          <a:prstGeom prst="rect">
            <a:avLst/>
          </a:prstGeom>
          <a:ln>
            <a:noFill/>
          </a:ln>
          <a:effectLst>
            <a:outerShdw blurRad="50800" dist="50800" dir="2700000" algn="tl" rotWithShape="0">
              <a:prstClr val="black">
                <a:alpha val="75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20387" y="2955779"/>
            <a:ext cx="1686179" cy="1188720"/>
          </a:xfrm>
          <a:prstGeom prst="rect">
            <a:avLst/>
          </a:prstGeom>
          <a:effectLst>
            <a:outerShdw blurRad="50800" dist="50800" dir="2700000" algn="tl" rotWithShape="0">
              <a:prstClr val="black">
                <a:alpha val="75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23180" y="4342253"/>
            <a:ext cx="2196419" cy="1922167"/>
          </a:xfrm>
          <a:prstGeom prst="rect">
            <a:avLst/>
          </a:prstGeom>
          <a:ln>
            <a:noFill/>
          </a:ln>
          <a:effectLst>
            <a:outerShdw blurRad="50800" dist="50800" dir="2700000" algn="tl" rotWithShape="0">
              <a:prstClr val="black">
                <a:alpha val="75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1409705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060704"/>
            <a:ext cx="9144000" cy="55686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2" name="Picture 1"/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7"/>
          <a:stretch/>
        </p:blipFill>
        <p:spPr>
          <a:xfrm>
            <a:off x="0" y="1066800"/>
            <a:ext cx="9144000" cy="5254018"/>
          </a:xfrm>
          <a:prstGeom prst="rect">
            <a:avLst/>
          </a:prstGeom>
        </p:spPr>
      </p:pic>
      <p:sp>
        <p:nvSpPr>
          <p:cNvPr id="3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91564E-8479-4CF4-B5F3-F3B53EDC7644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 flipH="1">
            <a:off x="983532" y="6100821"/>
            <a:ext cx="7246067" cy="477054"/>
          </a:xfrm>
          <a:prstGeom prst="rect">
            <a:avLst/>
          </a:prstGeom>
          <a:solidFill>
            <a:srgbClr val="BFBFBF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ts val="15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itchFamily="84" charset="-128"/>
                <a:cs typeface="+mn-cs"/>
              </a:rPr>
              <a:t>Delivering Capabilities by, with and through the Services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ＭＳ Ｐゴシック" pitchFamily="84" charset="-128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ts val="15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ＭＳ Ｐゴシック" pitchFamily="84" charset="-128"/>
                <a:cs typeface="+mn-cs"/>
              </a:rPr>
              <a:t>to meet Combatant Command Requirements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ＭＳ Ｐゴシック" pitchFamily="84" charset="-128"/>
              <a:cs typeface="+mn-cs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83533" y="292698"/>
            <a:ext cx="7137779" cy="631308"/>
          </a:xfrm>
        </p:spPr>
        <p:txBody>
          <a:bodyPr/>
          <a:lstStyle/>
          <a:p>
            <a:pPr>
              <a:lnSpc>
                <a:spcPts val="2500"/>
              </a:lnSpc>
            </a:pPr>
            <a:r>
              <a:rPr lang="en-US" sz="2600" dirty="0" smtClean="0"/>
              <a:t>The Missile Defense Agency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1555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2"/>
          <p:cNvSpPr txBox="1">
            <a:spLocks noGrp="1"/>
          </p:cNvSpPr>
          <p:nvPr>
            <p:ph type="title"/>
          </p:nvPr>
        </p:nvSpPr>
        <p:spPr>
          <a:xfrm>
            <a:off x="1125416" y="253591"/>
            <a:ext cx="7051022" cy="631308"/>
          </a:xfrm>
        </p:spPr>
        <p:txBody>
          <a:bodyPr/>
          <a:lstStyle/>
          <a:p>
            <a:r>
              <a:rPr lang="en-US" sz="2600" dirty="0" smtClean="0"/>
              <a:t>Today’s Active Missile Defense System</a:t>
            </a:r>
            <a:endParaRPr lang="en-US" sz="2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82812"/>
            <a:ext cx="9144000" cy="537518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029569"/>
            <a:ext cx="9144000" cy="455649"/>
          </a:xfrm>
          <a:prstGeom prst="rect">
            <a:avLst/>
          </a:prstGeom>
        </p:spPr>
      </p:pic>
      <p:sp>
        <p:nvSpPr>
          <p:cNvPr id="8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086600" y="6492875"/>
            <a:ext cx="20574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91564E-8479-4CF4-B5F3-F3B53EDC7644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ＭＳ Ｐゴシック" pitchFamily="-6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ＭＳ Ｐゴシック" pitchFamily="-6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65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990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3"/>
          <p:cNvSpPr>
            <a:spLocks noGrp="1"/>
          </p:cNvSpPr>
          <p:nvPr>
            <p:ph type="ctrTitle"/>
          </p:nvPr>
        </p:nvSpPr>
        <p:spPr>
          <a:xfrm>
            <a:off x="1887851" y="3638449"/>
            <a:ext cx="7063349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MDA Small Business Conference – </a:t>
            </a:r>
            <a:br>
              <a:rPr lang="en-US" dirty="0" smtClean="0"/>
            </a:br>
            <a:r>
              <a:rPr lang="en-US" dirty="0" smtClean="0"/>
              <a:t>MDA Agile Professional Services Solutions (MAPSS) Update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sz="2400" b="0" dirty="0" smtClean="0"/>
              <a:t>16 July 2024</a:t>
            </a:r>
            <a:endParaRPr lang="en-US" sz="2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920" y="1781029"/>
            <a:ext cx="3383280" cy="185742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844800" y="6332376"/>
            <a:ext cx="34544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algn="ctr"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DISTRIBUTION STATEMENT A. Approved for public release; distribution is unlimited</a:t>
            </a:r>
            <a:r>
              <a:rPr lang="en-US" sz="1000" dirty="0" smtClean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R="0" algn="ctr">
              <a:spcBef>
                <a:spcPts val="0"/>
              </a:spcBef>
              <a:spcAft>
                <a:spcPts val="0"/>
              </a:spcAft>
            </a:pPr>
            <a:r>
              <a:rPr lang="en-US" sz="1000" dirty="0" smtClean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Approved </a:t>
            </a:r>
            <a:r>
              <a:rPr lang="en-US" sz="1000" dirty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for Public </a:t>
            </a:r>
            <a:r>
              <a:rPr lang="en-US" sz="1000" dirty="0" smtClean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Release  24-MDA-11815 </a:t>
            </a:r>
            <a:r>
              <a:rPr lang="en-US" sz="1000" dirty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(5 Jun 24)</a:t>
            </a:r>
          </a:p>
        </p:txBody>
      </p:sp>
    </p:spTree>
    <p:extLst>
      <p:ext uri="{BB962C8B-B14F-4D97-AF65-F5344CB8AC3E}">
        <p14:creationId xmlns:p14="http://schemas.microsoft.com/office/powerpoint/2010/main" val="145084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946" name="Rectangle 2"/>
          <p:cNvSpPr>
            <a:spLocks noGrp="1" noChangeArrowheads="1"/>
          </p:cNvSpPr>
          <p:nvPr>
            <p:ph type="title"/>
          </p:nvPr>
        </p:nvSpPr>
        <p:spPr>
          <a:xfrm>
            <a:off x="1206500" y="241300"/>
            <a:ext cx="6654800" cy="755650"/>
          </a:xfrm>
        </p:spPr>
        <p:txBody>
          <a:bodyPr/>
          <a:lstStyle/>
          <a:p>
            <a:r>
              <a:rPr lang="en-US" dirty="0" smtClean="0"/>
              <a:t>Topics</a:t>
            </a:r>
            <a:endParaRPr lang="en-US" dirty="0"/>
          </a:p>
        </p:txBody>
      </p:sp>
      <p:sp>
        <p:nvSpPr>
          <p:cNvPr id="466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3064" y="1099595"/>
            <a:ext cx="8780016" cy="5016533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cs typeface="Arial"/>
              </a:rPr>
              <a:t>MAPSS &amp; OCI Overview from March Webinar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Current Organizational Conflict of Interest Guidance</a:t>
            </a:r>
            <a:endParaRPr lang="en-US" dirty="0" smtClean="0">
              <a:cs typeface="Arial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cs typeface="Arial"/>
              </a:rPr>
              <a:t>Strategy Consideration Recap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cs typeface="Arial"/>
              </a:rPr>
              <a:t>Tranche Approach </a:t>
            </a:r>
            <a:r>
              <a:rPr lang="en-US" dirty="0">
                <a:cs typeface="Arial"/>
              </a:rPr>
              <a:t>&amp; </a:t>
            </a:r>
            <a:r>
              <a:rPr lang="en-US" dirty="0" smtClean="0">
                <a:cs typeface="Arial"/>
              </a:rPr>
              <a:t>Anticipated Timeline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Requirements Decomposition – Early Planning  </a:t>
            </a:r>
            <a:endParaRPr lang="en-US" dirty="0" smtClean="0">
              <a:cs typeface="Arial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MAPSS </a:t>
            </a:r>
            <a:r>
              <a:rPr lang="en-US" dirty="0"/>
              <a:t>Tranche Initial </a:t>
            </a:r>
            <a:r>
              <a:rPr lang="en-US" dirty="0" smtClean="0"/>
              <a:t>Crosswalk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cs typeface="Arial"/>
              </a:rPr>
              <a:t>Information for Industry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91564E-8479-4CF4-B5F3-F3B53EDC7644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5669280" y="6611779"/>
            <a:ext cx="3454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algn="ctr"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Approved for Public </a:t>
            </a:r>
            <a:r>
              <a:rPr lang="en-US" sz="1000" dirty="0" smtClean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Release  24-MDA-11815 </a:t>
            </a:r>
            <a:r>
              <a:rPr lang="en-US" sz="10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(5 Jun 24)</a:t>
            </a:r>
          </a:p>
        </p:txBody>
      </p:sp>
    </p:spTree>
    <p:extLst>
      <p:ext uri="{BB962C8B-B14F-4D97-AF65-F5344CB8AC3E}">
        <p14:creationId xmlns:p14="http://schemas.microsoft.com/office/powerpoint/2010/main" val="180499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946" name="Rectangle 2"/>
          <p:cNvSpPr>
            <a:spLocks noGrp="1" noChangeArrowheads="1"/>
          </p:cNvSpPr>
          <p:nvPr>
            <p:ph type="title"/>
          </p:nvPr>
        </p:nvSpPr>
        <p:spPr>
          <a:xfrm>
            <a:off x="1206500" y="241300"/>
            <a:ext cx="6654800" cy="755650"/>
          </a:xfrm>
        </p:spPr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66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3064" y="1099595"/>
            <a:ext cx="8780016" cy="5016533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cs typeface="Arial"/>
              </a:rPr>
              <a:t>What is </a:t>
            </a:r>
            <a:r>
              <a:rPr lang="fr-FR" dirty="0">
                <a:cs typeface="Arial"/>
              </a:rPr>
              <a:t>MDA Agile Professional Services Solutions (MAPSS)?</a:t>
            </a:r>
            <a:endParaRPr lang="en-US" dirty="0"/>
          </a:p>
          <a:p>
            <a:pPr marL="520700" lvl="1" indent="-292100"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cs typeface="Arial"/>
              </a:rPr>
              <a:t>MDA’s </a:t>
            </a:r>
            <a:r>
              <a:rPr lang="en-US" dirty="0">
                <a:cs typeface="Arial"/>
              </a:rPr>
              <a:t>fourth generation </a:t>
            </a:r>
            <a:r>
              <a:rPr lang="en-US" dirty="0" smtClean="0">
                <a:cs typeface="Arial"/>
              </a:rPr>
              <a:t>acquisition for </a:t>
            </a:r>
            <a:r>
              <a:rPr lang="en-US" dirty="0">
                <a:cs typeface="Arial"/>
              </a:rPr>
              <a:t>Advisory and Assistance Services (A&amp;AS) </a:t>
            </a:r>
            <a:r>
              <a:rPr lang="en-US" dirty="0" smtClean="0">
                <a:cs typeface="Arial"/>
              </a:rPr>
              <a:t>support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b="0" dirty="0">
                <a:cs typeface="Arial"/>
              </a:rPr>
              <a:t>Follow-on professional services program to Technical, Engineering, Advisory, and Management Support (TEAMS) Next (2020-2029, est)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b="0" dirty="0">
                <a:cs typeface="Arial"/>
              </a:rPr>
              <a:t>Previous </a:t>
            </a:r>
            <a:r>
              <a:rPr lang="en-US" b="0" dirty="0" smtClean="0">
                <a:cs typeface="Arial"/>
              </a:rPr>
              <a:t>A&amp;AS </a:t>
            </a:r>
            <a:r>
              <a:rPr lang="en-US" b="0" dirty="0">
                <a:cs typeface="Arial"/>
              </a:rPr>
              <a:t>support programs for the Agency include Missile Defense Agency Engineering and Support Services (MiDAESS) (2009-2016) &amp; TEAMS (2015-2024</a:t>
            </a:r>
            <a:r>
              <a:rPr lang="en-US" b="0" dirty="0" smtClean="0">
                <a:cs typeface="Arial"/>
              </a:rPr>
              <a:t>)</a:t>
            </a:r>
            <a:endParaRPr lang="en-US" dirty="0" smtClean="0">
              <a:cs typeface="Arial"/>
            </a:endParaRPr>
          </a:p>
          <a:p>
            <a:pPr marL="520700" lvl="1" indent="-292100"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cs typeface="Arial"/>
              </a:rPr>
              <a:t>Acquisition Approval 4Q </a:t>
            </a:r>
            <a:r>
              <a:rPr lang="en-US" dirty="0">
                <a:cs typeface="Arial"/>
              </a:rPr>
              <a:t>CY2024, 1st contract award 4Q CY2025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MDA’s Goals </a:t>
            </a:r>
            <a:r>
              <a:rPr lang="en-US" dirty="0"/>
              <a:t>and </a:t>
            </a:r>
            <a:r>
              <a:rPr lang="en-US" dirty="0" smtClean="0"/>
              <a:t>Objectives with MAPSS</a:t>
            </a:r>
            <a:endParaRPr lang="en-US" dirty="0"/>
          </a:p>
          <a:p>
            <a:pPr marL="520700" lvl="1" indent="-292100"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cs typeface="Arial"/>
              </a:rPr>
              <a:t>Retain/acquire </a:t>
            </a:r>
            <a:r>
              <a:rPr lang="en-US" dirty="0">
                <a:cs typeface="Arial"/>
              </a:rPr>
              <a:t>top-tier talent to support the Missile Defense System (MDS) </a:t>
            </a:r>
            <a:r>
              <a:rPr lang="en-US" dirty="0" smtClean="0">
                <a:cs typeface="Arial"/>
              </a:rPr>
              <a:t>&amp; </a:t>
            </a:r>
            <a:r>
              <a:rPr lang="en-US" dirty="0">
                <a:cs typeface="Arial"/>
              </a:rPr>
              <a:t>mission objectives </a:t>
            </a:r>
            <a:r>
              <a:rPr lang="en-US" dirty="0" smtClean="0">
                <a:cs typeface="Arial"/>
              </a:rPr>
              <a:t>while balancing budget/cost</a:t>
            </a:r>
            <a:endParaRPr lang="en-US" dirty="0">
              <a:cs typeface="Arial"/>
            </a:endParaRPr>
          </a:p>
          <a:p>
            <a:pPr marL="520700" lvl="1" indent="-292100"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cs typeface="Arial"/>
              </a:rPr>
              <a:t>Further refine contract structure </a:t>
            </a:r>
            <a:r>
              <a:rPr lang="en-US" dirty="0" smtClean="0">
                <a:cs typeface="Arial"/>
              </a:rPr>
              <a:t>&amp; </a:t>
            </a:r>
            <a:r>
              <a:rPr lang="en-US" dirty="0">
                <a:cs typeface="Arial"/>
              </a:rPr>
              <a:t>requirements alignment based on lessons learned from TEAMS </a:t>
            </a:r>
            <a:r>
              <a:rPr lang="en-US" dirty="0" smtClean="0">
                <a:cs typeface="Arial"/>
              </a:rPr>
              <a:t>Next (streamlining &amp; simplified source </a:t>
            </a:r>
            <a:r>
              <a:rPr lang="en-US" dirty="0">
                <a:cs typeface="Arial"/>
              </a:rPr>
              <a:t>selections to expedite contract </a:t>
            </a:r>
            <a:r>
              <a:rPr lang="en-US" dirty="0" smtClean="0">
                <a:cs typeface="Arial"/>
              </a:rPr>
              <a:t>awards)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991564E-8479-4CF4-B5F3-F3B53EDC7644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669280" y="6603891"/>
            <a:ext cx="3431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Approved for Public Release </a:t>
            </a:r>
            <a:r>
              <a:rPr lang="en-US" sz="1000" dirty="0" smtClean="0">
                <a:solidFill>
                  <a:schemeClr val="bg1"/>
                </a:solidFill>
              </a:rPr>
              <a:t> 24-MDA-11739 </a:t>
            </a:r>
            <a:r>
              <a:rPr lang="en-US" sz="1000" dirty="0">
                <a:solidFill>
                  <a:schemeClr val="bg1"/>
                </a:solidFill>
              </a:rPr>
              <a:t>(1 Apr 24)</a:t>
            </a:r>
          </a:p>
        </p:txBody>
      </p:sp>
    </p:spTree>
    <p:extLst>
      <p:ext uri="{BB962C8B-B14F-4D97-AF65-F5344CB8AC3E}">
        <p14:creationId xmlns:p14="http://schemas.microsoft.com/office/powerpoint/2010/main" val="239408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946" name="Rectangle 2"/>
          <p:cNvSpPr>
            <a:spLocks noGrp="1" noChangeArrowheads="1"/>
          </p:cNvSpPr>
          <p:nvPr>
            <p:ph type="title"/>
          </p:nvPr>
        </p:nvSpPr>
        <p:spPr>
          <a:xfrm>
            <a:off x="1206500" y="241300"/>
            <a:ext cx="6654800" cy="755650"/>
          </a:xfrm>
        </p:spPr>
        <p:txBody>
          <a:bodyPr/>
          <a:lstStyle/>
          <a:p>
            <a:r>
              <a:rPr lang="en-US" dirty="0"/>
              <a:t>Current Organizational Conflict of </a:t>
            </a:r>
            <a:r>
              <a:rPr lang="en-US" dirty="0" smtClean="0"/>
              <a:t>Interest Guidance</a:t>
            </a:r>
            <a:endParaRPr lang="en-US" dirty="0"/>
          </a:p>
        </p:txBody>
      </p:sp>
      <p:sp>
        <p:nvSpPr>
          <p:cNvPr id="466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3064" y="1099595"/>
            <a:ext cx="8930936" cy="5016533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200" dirty="0">
                <a:cs typeface="Arial"/>
              </a:rPr>
              <a:t>Consistent with DoD policy, MDA requires support from sources that are objective and unbiased</a:t>
            </a:r>
          </a:p>
          <a:p>
            <a:pPr marL="515938" lvl="1" indent="-287338">
              <a:spcBef>
                <a:spcPts val="0"/>
              </a:spcBef>
              <a:spcAft>
                <a:spcPts val="600"/>
              </a:spcAft>
            </a:pPr>
            <a:r>
              <a:rPr lang="en-US" sz="1800" dirty="0">
                <a:cs typeface="Arial"/>
              </a:rPr>
              <a:t>Effective OCI mitigation across A&amp;AS/SETA and R&amp;D domains is challenging and resource intensive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200" dirty="0" smtClean="0">
                <a:cs typeface="Arial"/>
              </a:rPr>
              <a:t>TEAMS Next OCI Guiding Principles </a:t>
            </a:r>
            <a:r>
              <a:rPr lang="en-US" sz="2200" dirty="0">
                <a:cs typeface="Arial"/>
              </a:rPr>
              <a:t>establish restrictions </a:t>
            </a:r>
            <a:r>
              <a:rPr lang="en-US" sz="2200" dirty="0" smtClean="0">
                <a:cs typeface="Arial"/>
              </a:rPr>
              <a:t>&amp; exclusions for primes &amp; </a:t>
            </a:r>
            <a:r>
              <a:rPr lang="en-US" sz="2200" dirty="0">
                <a:cs typeface="Arial"/>
              </a:rPr>
              <a:t>subcontractors </a:t>
            </a:r>
            <a:r>
              <a:rPr lang="en-US" sz="2200" dirty="0" smtClean="0">
                <a:cs typeface="Arial"/>
              </a:rPr>
              <a:t>performing MDA work</a:t>
            </a:r>
            <a:endParaRPr lang="en-US" sz="2200" dirty="0">
              <a:cs typeface="Arial"/>
            </a:endParaRPr>
          </a:p>
          <a:p>
            <a:pPr marL="515938" lvl="1" indent="-287338">
              <a:spcBef>
                <a:spcPts val="0"/>
              </a:spcBef>
              <a:spcAft>
                <a:spcPts val="600"/>
              </a:spcAft>
            </a:pPr>
            <a:r>
              <a:rPr lang="en-US" sz="1800" dirty="0">
                <a:cs typeface="Arial"/>
              </a:rPr>
              <a:t>Restricted areas </a:t>
            </a:r>
            <a:r>
              <a:rPr lang="en-US" sz="1800" dirty="0" smtClean="0">
                <a:cs typeface="Arial"/>
              </a:rPr>
              <a:t>are those identified </a:t>
            </a:r>
            <a:r>
              <a:rPr lang="en-US" sz="1800" dirty="0">
                <a:cs typeface="Arial"/>
              </a:rPr>
              <a:t>as having conflicts with other </a:t>
            </a:r>
            <a:r>
              <a:rPr lang="en-US" sz="1800" dirty="0" smtClean="0">
                <a:cs typeface="Arial"/>
              </a:rPr>
              <a:t>TEAMS-Next areas; primes </a:t>
            </a:r>
            <a:r>
              <a:rPr lang="en-US" sz="1800" dirty="0">
                <a:cs typeface="Arial"/>
              </a:rPr>
              <a:t>and any subcontractors cannot participate in other TEAMS-Next areas with identified </a:t>
            </a:r>
            <a:r>
              <a:rPr lang="en-US" sz="1800" dirty="0" smtClean="0">
                <a:cs typeface="Arial"/>
              </a:rPr>
              <a:t>conflicts </a:t>
            </a:r>
          </a:p>
          <a:p>
            <a:pPr marL="515938" lvl="1" indent="-287338">
              <a:spcBef>
                <a:spcPts val="0"/>
              </a:spcBef>
              <a:spcAft>
                <a:spcPts val="600"/>
              </a:spcAft>
            </a:pPr>
            <a:r>
              <a:rPr lang="en-US" sz="1800" dirty="0" smtClean="0">
                <a:cs typeface="Arial"/>
              </a:rPr>
              <a:t>Conflicts must </a:t>
            </a:r>
            <a:r>
              <a:rPr lang="en-US" sz="1800" dirty="0">
                <a:cs typeface="Arial"/>
              </a:rPr>
              <a:t>be eliminated through an acceptable mitigation approach to be eligible for contract </a:t>
            </a:r>
            <a:r>
              <a:rPr lang="en-US" sz="1800" dirty="0" smtClean="0">
                <a:cs typeface="Arial"/>
              </a:rPr>
              <a:t>award -- must </a:t>
            </a:r>
            <a:r>
              <a:rPr lang="en-US" sz="1800" dirty="0">
                <a:cs typeface="Arial"/>
              </a:rPr>
              <a:t>be resolved at the prime and </a:t>
            </a:r>
            <a:r>
              <a:rPr lang="en-US" sz="1800" u="sng" dirty="0">
                <a:cs typeface="Arial"/>
              </a:rPr>
              <a:t>all</a:t>
            </a:r>
            <a:r>
              <a:rPr lang="en-US" sz="1800" dirty="0">
                <a:cs typeface="Arial"/>
              </a:rPr>
              <a:t> subcontractor </a:t>
            </a:r>
            <a:r>
              <a:rPr lang="en-US" sz="1800" dirty="0" smtClean="0">
                <a:cs typeface="Arial"/>
              </a:rPr>
              <a:t>levels</a:t>
            </a:r>
            <a:endParaRPr lang="en-US" sz="1800" dirty="0">
              <a:cs typeface="Arial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200" dirty="0">
                <a:cs typeface="Arial"/>
              </a:rPr>
              <a:t>Industry is strongly encouraged to review FAR, DFARS, and relevant GAO </a:t>
            </a:r>
            <a:r>
              <a:rPr lang="en-US" sz="2200" dirty="0" smtClean="0">
                <a:cs typeface="Arial"/>
              </a:rPr>
              <a:t>&amp; </a:t>
            </a:r>
            <a:r>
              <a:rPr lang="en-US" sz="2200" dirty="0">
                <a:cs typeface="Arial"/>
              </a:rPr>
              <a:t>court cases in the area of OCI prior to submitting proposals for these </a:t>
            </a:r>
            <a:r>
              <a:rPr lang="en-US" sz="2200" dirty="0" smtClean="0">
                <a:cs typeface="Arial"/>
              </a:rPr>
              <a:t>requirements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200" dirty="0" smtClean="0">
                <a:cs typeface="Arial"/>
              </a:rPr>
              <a:t>Robust </a:t>
            </a:r>
            <a:r>
              <a:rPr lang="en-US" sz="2200" dirty="0">
                <a:cs typeface="Arial"/>
              </a:rPr>
              <a:t>non-disclosure agreement to be implemented on all contracts to help mitigate unequal </a:t>
            </a:r>
            <a:r>
              <a:rPr lang="en-US" sz="2200" dirty="0" smtClean="0">
                <a:cs typeface="Arial"/>
              </a:rPr>
              <a:t>access</a:t>
            </a:r>
            <a:endParaRPr lang="en-US" sz="2200" dirty="0"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91564E-8479-4CF4-B5F3-F3B53EDC7644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69280" y="6603891"/>
            <a:ext cx="343145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Approved for Public Release </a:t>
            </a:r>
            <a:r>
              <a:rPr lang="en-US" sz="1000" dirty="0" smtClean="0">
                <a:solidFill>
                  <a:schemeClr val="bg1"/>
                </a:solidFill>
              </a:rPr>
              <a:t> 24-MDA-11739 </a:t>
            </a:r>
            <a:r>
              <a:rPr lang="en-US" sz="1000" dirty="0">
                <a:solidFill>
                  <a:schemeClr val="bg1"/>
                </a:solidFill>
              </a:rPr>
              <a:t>(1 Apr 24)</a:t>
            </a:r>
          </a:p>
        </p:txBody>
      </p:sp>
    </p:spTree>
    <p:extLst>
      <p:ext uri="{BB962C8B-B14F-4D97-AF65-F5344CB8AC3E}">
        <p14:creationId xmlns:p14="http://schemas.microsoft.com/office/powerpoint/2010/main" val="101559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o Fast Mai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4B9EF506EB2943A19D29F63EBC42C0" ma:contentTypeVersion="13" ma:contentTypeDescription="Create a new document." ma:contentTypeScope="" ma:versionID="e98605d36ad593f599f288f3c534d56c">
  <xsd:schema xmlns:xsd="http://www.w3.org/2001/XMLSchema" xmlns:xs="http://www.w3.org/2001/XMLSchema" xmlns:p="http://schemas.microsoft.com/office/2006/metadata/properties" xmlns:ns3="23c33e52-eb33-41d7-9950-703b7b52c457" xmlns:ns4="5cb7ee73-ff9d-4d82-b314-e57b149a16d3" targetNamespace="http://schemas.microsoft.com/office/2006/metadata/properties" ma:root="true" ma:fieldsID="6f8cda2aa00c45ce7a6453efc1d9d577" ns3:_="" ns4:_="">
    <xsd:import namespace="23c33e52-eb33-41d7-9950-703b7b52c457"/>
    <xsd:import namespace="5cb7ee73-ff9d-4d82-b314-e57b149a16d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MediaServiceDateTaken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c33e52-eb33-41d7-9950-703b7b52c4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1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_activity" ma:index="17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b7ee73-ff9d-4d82-b314-e57b149a16d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23c33e52-eb33-41d7-9950-703b7b52c457" xsi:nil="true"/>
  </documentManagement>
</p:properties>
</file>

<file path=customXml/itemProps1.xml><?xml version="1.0" encoding="utf-8"?>
<ds:datastoreItem xmlns:ds="http://schemas.openxmlformats.org/officeDocument/2006/customXml" ds:itemID="{71C1A9BE-C566-4E0F-84D9-7D19AE2B09F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31BA710-BD9B-454B-B797-F0AF3B35EA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3c33e52-eb33-41d7-9950-703b7b52c457"/>
    <ds:schemaRef ds:uri="5cb7ee73-ff9d-4d82-b314-e57b149a16d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7E5E32E-9352-4D10-B6CB-3A967A4E48DE}">
  <ds:schemaRefs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purl.org/dc/dcmitype/"/>
    <ds:schemaRef ds:uri="23c33e52-eb33-41d7-9950-703b7b52c457"/>
    <ds:schemaRef ds:uri="http://schemas.openxmlformats.org/package/2006/metadata/core-properties"/>
    <ds:schemaRef ds:uri="http://purl.org/dc/terms/"/>
    <ds:schemaRef ds:uri="5cb7ee73-ff9d-4d82-b314-e57b149a16d3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16895</TotalTime>
  <Words>3149</Words>
  <Application>Microsoft Office PowerPoint</Application>
  <PresentationFormat>On-screen Show (4:3)</PresentationFormat>
  <Paragraphs>1123</Paragraphs>
  <Slides>18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ＭＳ Ｐゴシック</vt:lpstr>
      <vt:lpstr>Arial</vt:lpstr>
      <vt:lpstr>Arial (Body)</vt:lpstr>
      <vt:lpstr>Arial Narrow</vt:lpstr>
      <vt:lpstr>Bodoni MT</vt:lpstr>
      <vt:lpstr>Calibri</vt:lpstr>
      <vt:lpstr>Times New Roman</vt:lpstr>
      <vt:lpstr>Go Fast Main</vt:lpstr>
      <vt:lpstr>Evolving Threat Environment Missile Defense</vt:lpstr>
      <vt:lpstr>Mission Missile Defense Agency</vt:lpstr>
      <vt:lpstr>The Missile Defense Agency</vt:lpstr>
      <vt:lpstr>Today’s Active Missile Defense System</vt:lpstr>
      <vt:lpstr>PowerPoint Presentation</vt:lpstr>
      <vt:lpstr>MDA Small Business Conference –  MDA Agile Professional Services Solutions (MAPSS) Update  16 July 2024</vt:lpstr>
      <vt:lpstr>Topics</vt:lpstr>
      <vt:lpstr>Overview</vt:lpstr>
      <vt:lpstr>Current Organizational Conflict of Interest Guidance</vt:lpstr>
      <vt:lpstr>Strategy Considerations Recap (1 of 2)</vt:lpstr>
      <vt:lpstr>Strategy Considerations Recap (2 of 2)</vt:lpstr>
      <vt:lpstr>MAPSS Acquisition  Tranches Approach (revised from 22 March Webinar)</vt:lpstr>
      <vt:lpstr>Requirements Decomposition –   Early Planning Data (1 of 3)</vt:lpstr>
      <vt:lpstr>Requirements Decomposition –   Early Planning Data (2 of 3)</vt:lpstr>
      <vt:lpstr>Requirements Decomposition –   Early Planning Data (3 of 3)</vt:lpstr>
      <vt:lpstr>MAPSS Tranche Initial Crosswalk 18 TEAMS Next Contracts to 24-27 MAPSS Contracts</vt:lpstr>
      <vt:lpstr>Information for Industry</vt:lpstr>
      <vt:lpstr>PowerPoint Presentation</vt:lpstr>
    </vt:vector>
  </TitlesOfParts>
  <Company>Missile Defense Agency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MAIN SLO SLIDE</dc:title>
  <dc:creator>Wright, Krystle CIV MDA CS-A (USA)</dc:creator>
  <cp:lastModifiedBy>Mabe, Laura CIV MDA/CS</cp:lastModifiedBy>
  <cp:revision>387</cp:revision>
  <cp:lastPrinted>2024-03-19T14:55:16Z</cp:lastPrinted>
  <dcterms:created xsi:type="dcterms:W3CDTF">2019-09-10T11:41:34Z</dcterms:created>
  <dcterms:modified xsi:type="dcterms:W3CDTF">2024-08-01T14:41:05Z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0x010100504B9EF506EB2943A19D29F63EBC42C0</vt:lpwstr>
  </property>
</Properties>
</file>